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5" r:id="rId1"/>
    <p:sldMasterId id="2147483671" r:id="rId2"/>
    <p:sldMasterId id="2147483778" r:id="rId3"/>
  </p:sldMasterIdLst>
  <p:handoutMasterIdLst>
    <p:handoutMasterId r:id="rId57"/>
  </p:handoutMasterIdLst>
  <p:sldIdLst>
    <p:sldId id="266" r:id="rId4"/>
    <p:sldId id="273" r:id="rId5"/>
    <p:sldId id="420" r:id="rId6"/>
    <p:sldId id="421" r:id="rId7"/>
    <p:sldId id="403" r:id="rId8"/>
    <p:sldId id="419" r:id="rId9"/>
    <p:sldId id="395" r:id="rId10"/>
    <p:sldId id="404" r:id="rId11"/>
    <p:sldId id="405" r:id="rId12"/>
    <p:sldId id="414" r:id="rId13"/>
    <p:sldId id="422" r:id="rId14"/>
    <p:sldId id="423" r:id="rId15"/>
    <p:sldId id="424" r:id="rId16"/>
    <p:sldId id="425" r:id="rId17"/>
    <p:sldId id="426" r:id="rId18"/>
    <p:sldId id="415" r:id="rId19"/>
    <p:sldId id="416" r:id="rId20"/>
    <p:sldId id="417" r:id="rId21"/>
    <p:sldId id="408" r:id="rId22"/>
    <p:sldId id="409" r:id="rId23"/>
    <p:sldId id="396" r:id="rId24"/>
    <p:sldId id="402" r:id="rId25"/>
    <p:sldId id="411" r:id="rId26"/>
    <p:sldId id="412" r:id="rId27"/>
    <p:sldId id="413" r:id="rId28"/>
    <p:sldId id="359" r:id="rId29"/>
    <p:sldId id="365" r:id="rId30"/>
    <p:sldId id="366" r:id="rId31"/>
    <p:sldId id="367" r:id="rId32"/>
    <p:sldId id="368" r:id="rId33"/>
    <p:sldId id="371" r:id="rId34"/>
    <p:sldId id="374" r:id="rId35"/>
    <p:sldId id="375" r:id="rId36"/>
    <p:sldId id="390" r:id="rId37"/>
    <p:sldId id="391" r:id="rId38"/>
    <p:sldId id="376" r:id="rId39"/>
    <p:sldId id="432" r:id="rId40"/>
    <p:sldId id="379" r:id="rId41"/>
    <p:sldId id="380" r:id="rId42"/>
    <p:sldId id="433" r:id="rId43"/>
    <p:sldId id="381" r:id="rId44"/>
    <p:sldId id="427" r:id="rId45"/>
    <p:sldId id="382" r:id="rId46"/>
    <p:sldId id="383" r:id="rId47"/>
    <p:sldId id="384" r:id="rId48"/>
    <p:sldId id="394" r:id="rId49"/>
    <p:sldId id="418" r:id="rId50"/>
    <p:sldId id="428" r:id="rId51"/>
    <p:sldId id="429" r:id="rId52"/>
    <p:sldId id="430" r:id="rId53"/>
    <p:sldId id="431" r:id="rId54"/>
    <p:sldId id="370" r:id="rId55"/>
    <p:sldId id="363" r:id="rId56"/>
  </p:sldIdLst>
  <p:sldSz cx="9144000" cy="6858000" type="screen4x3"/>
  <p:notesSz cx="6858000" cy="9144000"/>
  <p:defaultTextStyle>
    <a:defPPr>
      <a:defRPr lang="en-GB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ヒラギノ角ゴ Pro W3" pitchFamily="44" charset="-128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ヒラギノ角ゴ Pro W3" pitchFamily="44" charset="-128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ヒラギノ角ゴ Pro W3" pitchFamily="44" charset="-128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ヒラギノ角ゴ Pro W3" pitchFamily="44" charset="-128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ヒラギノ角ゴ Pro W3" pitchFamily="4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ヒラギノ角ゴ Pro W3" pitchFamily="4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ヒラギノ角ゴ Pro W3" pitchFamily="4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ヒラギノ角ゴ Pro W3" pitchFamily="4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ヒラギノ角ゴ Pro W3" pitchFamily="44" charset="-128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3BD5B"/>
    <a:srgbClr val="2F93D0"/>
    <a:srgbClr val="007EC4"/>
    <a:srgbClr val="7FBEE9"/>
    <a:srgbClr val="0070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267" autoAdjust="0"/>
    <p:restoredTop sz="94660"/>
  </p:normalViewPr>
  <p:slideViewPr>
    <p:cSldViewPr snapToObjects="1">
      <p:cViewPr varScale="1">
        <p:scale>
          <a:sx n="87" d="100"/>
          <a:sy n="87" d="100"/>
        </p:scale>
        <p:origin x="1531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Objects="1">
      <p:cViewPr varScale="1">
        <p:scale>
          <a:sx n="92" d="100"/>
          <a:sy n="92" d="100"/>
        </p:scale>
        <p:origin x="351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handoutMaster" Target="handoutMasters/handoutMaster1.xml"/><Relationship Id="rId61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BB71E5-E485-44C9-BE21-02309D1E0B67}" type="datetimeFigureOut">
              <a:rPr lang="en-GB" smtClean="0"/>
              <a:t>16/09/2016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2103BF-34AA-42EA-8139-FFDD0819462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69922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457200" y="4953000"/>
            <a:ext cx="6629400" cy="8382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2400" baseline="0">
                <a:solidFill>
                  <a:schemeClr val="tx1">
                    <a:lumMod val="75000"/>
                    <a:lumOff val="25000"/>
                  </a:schemeClr>
                </a:solidFill>
                <a:latin typeface="Verdana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457200" y="5791200"/>
            <a:ext cx="4267200" cy="4572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800" baseline="0">
                <a:solidFill>
                  <a:schemeClr val="tx1">
                    <a:lumMod val="75000"/>
                    <a:lumOff val="25000"/>
                  </a:schemeClr>
                </a:solidFill>
                <a:latin typeface="Verdana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1"/>
          </p:nvPr>
        </p:nvSpPr>
        <p:spPr>
          <a:xfrm>
            <a:off x="457200" y="6248400"/>
            <a:ext cx="4267200" cy="6096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lnSpc>
                <a:spcPct val="100000"/>
              </a:lnSpc>
              <a:defRPr sz="1200" b="1" i="0">
                <a:latin typeface="Verdana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Picture Placeholder 14"/>
          <p:cNvSpPr>
            <a:spLocks noGrp="1"/>
          </p:cNvSpPr>
          <p:nvPr>
            <p:ph type="pic" sz="quarter" idx="12"/>
          </p:nvPr>
        </p:nvSpPr>
        <p:spPr>
          <a:xfrm>
            <a:off x="0" y="1219200"/>
            <a:ext cx="9144000" cy="2590800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defRPr>
                <a:latin typeface="Verdana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7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457200" y="4191001"/>
            <a:ext cx="8001000" cy="6095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Aft>
                <a:spcPts val="0"/>
              </a:spcAft>
              <a:defRPr sz="3200" baseline="0">
                <a:solidFill>
                  <a:schemeClr val="tx1">
                    <a:lumMod val="75000"/>
                    <a:lumOff val="25000"/>
                  </a:schemeClr>
                </a:solidFill>
                <a:latin typeface="Verdana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247373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8"/>
          <p:cNvSpPr>
            <a:spLocks noGrp="1"/>
          </p:cNvSpPr>
          <p:nvPr>
            <p:ph type="body" sz="quarter" idx="16"/>
          </p:nvPr>
        </p:nvSpPr>
        <p:spPr>
          <a:xfrm>
            <a:off x="323528" y="1196752"/>
            <a:ext cx="8443664" cy="609600"/>
          </a:xfrm>
          <a:prstGeom prst="rect">
            <a:avLst/>
          </a:prstGeom>
        </p:spPr>
        <p:txBody>
          <a:bodyPr vert="horz"/>
          <a:lstStyle>
            <a:lvl1pPr marL="0" indent="0" algn="ctr">
              <a:spcBef>
                <a:spcPts val="0"/>
              </a:spcBef>
              <a:buFontTx/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  <a:latin typeface="Verdana"/>
                <a:cs typeface="Verdana"/>
              </a:defRPr>
            </a:lvl1pPr>
          </a:lstStyle>
          <a:p>
            <a:pPr lvl="0"/>
            <a:r>
              <a:rPr lang="en-AU" dirty="0"/>
              <a:t>Click to edit Master text styles</a:t>
            </a:r>
            <a:endParaRPr lang="en-US" dirty="0"/>
          </a:p>
        </p:txBody>
      </p:sp>
      <p:sp>
        <p:nvSpPr>
          <p:cNvPr id="8" name="Text Placeholder 10"/>
          <p:cNvSpPr>
            <a:spLocks noGrp="1"/>
          </p:cNvSpPr>
          <p:nvPr>
            <p:ph type="body" sz="quarter" idx="17" hasCustomPrompt="1"/>
          </p:nvPr>
        </p:nvSpPr>
        <p:spPr>
          <a:xfrm>
            <a:off x="323528" y="2076896"/>
            <a:ext cx="8443664" cy="3800376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ts val="22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2400" baseline="0">
                <a:solidFill>
                  <a:schemeClr val="tx1">
                    <a:lumMod val="75000"/>
                    <a:lumOff val="25000"/>
                  </a:schemeClr>
                </a:solidFill>
                <a:latin typeface="Verdana"/>
                <a:cs typeface="Verdana"/>
              </a:defRPr>
            </a:lvl1pPr>
            <a:lvl2pPr marL="0" indent="0">
              <a:lnSpc>
                <a:spcPts val="2200"/>
              </a:lnSpc>
              <a:spcBef>
                <a:spcPts val="0"/>
              </a:spcBef>
              <a:spcAft>
                <a:spcPts val="600"/>
              </a:spcAft>
              <a:buFont typeface="Arial"/>
              <a:buNone/>
              <a:defRPr sz="1500" b="0" i="0">
                <a:solidFill>
                  <a:schemeClr val="tx1">
                    <a:lumMod val="75000"/>
                    <a:lumOff val="25000"/>
                  </a:schemeClr>
                </a:solidFill>
                <a:latin typeface="Verdana"/>
                <a:cs typeface="Verdana"/>
              </a:defRPr>
            </a:lvl2pPr>
            <a:lvl3pPr marL="90000" indent="-144000">
              <a:lnSpc>
                <a:spcPts val="22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500" b="0" i="0">
                <a:solidFill>
                  <a:schemeClr val="tx1">
                    <a:lumMod val="75000"/>
                    <a:lumOff val="25000"/>
                  </a:schemeClr>
                </a:solidFill>
                <a:latin typeface="Verdana"/>
                <a:cs typeface="Verdana"/>
              </a:defRPr>
            </a:lvl3pPr>
            <a:lvl4pPr marL="90000" indent="-144000">
              <a:lnSpc>
                <a:spcPts val="22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500" b="0" i="0">
                <a:solidFill>
                  <a:schemeClr val="tx1">
                    <a:lumMod val="75000"/>
                    <a:lumOff val="25000"/>
                  </a:schemeClr>
                </a:solidFill>
                <a:latin typeface="Verdana"/>
                <a:cs typeface="Verdana"/>
              </a:defRPr>
            </a:lvl4pPr>
            <a:lvl5pPr marL="90000" indent="-144000">
              <a:lnSpc>
                <a:spcPts val="22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500" b="0" i="0">
                <a:solidFill>
                  <a:schemeClr val="tx1">
                    <a:lumMod val="75000"/>
                    <a:lumOff val="25000"/>
                  </a:schemeClr>
                </a:solidFill>
                <a:latin typeface="Verdana"/>
                <a:cs typeface="Verdana"/>
              </a:defRPr>
            </a:lvl5pPr>
          </a:lstStyle>
          <a:p>
            <a:pPr lvl="0"/>
            <a:r>
              <a:rPr lang="en-AU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978984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9"/>
          <p:cNvSpPr>
            <a:spLocks noGrp="1"/>
          </p:cNvSpPr>
          <p:nvPr>
            <p:ph type="pic" sz="quarter" idx="14"/>
          </p:nvPr>
        </p:nvSpPr>
        <p:spPr>
          <a:xfrm>
            <a:off x="304800" y="1427162"/>
            <a:ext cx="8458200" cy="5141911"/>
          </a:xfrm>
          <a:prstGeom prst="rect">
            <a:avLst/>
          </a:prstGeom>
        </p:spPr>
        <p:txBody>
          <a:bodyPr/>
          <a:lstStyle>
            <a:lvl1pPr>
              <a:defRPr>
                <a:latin typeface="Verdana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5" name="Text Placeholder 8"/>
          <p:cNvSpPr>
            <a:spLocks noGrp="1"/>
          </p:cNvSpPr>
          <p:nvPr>
            <p:ph type="body" sz="quarter" idx="16"/>
          </p:nvPr>
        </p:nvSpPr>
        <p:spPr>
          <a:xfrm>
            <a:off x="304800" y="1427163"/>
            <a:ext cx="5791200" cy="609600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0"/>
              </a:spcBef>
              <a:buFontTx/>
              <a:buNone/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Verdana"/>
                <a:cs typeface="Verdana"/>
              </a:defRPr>
            </a:lvl1pPr>
          </a:lstStyle>
          <a:p>
            <a:pPr lvl="0"/>
            <a:r>
              <a:rPr lang="en-AU" dirty="0"/>
              <a:t>Click to edit Master text styles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12076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8"/>
          <p:cNvSpPr>
            <a:spLocks noGrp="1"/>
          </p:cNvSpPr>
          <p:nvPr>
            <p:ph type="body" sz="quarter" idx="16"/>
          </p:nvPr>
        </p:nvSpPr>
        <p:spPr>
          <a:xfrm>
            <a:off x="251520" y="548680"/>
            <a:ext cx="8443664" cy="609600"/>
          </a:xfrm>
          <a:prstGeom prst="rect">
            <a:avLst/>
          </a:prstGeom>
        </p:spPr>
        <p:txBody>
          <a:bodyPr vert="horz"/>
          <a:lstStyle>
            <a:lvl1pPr marL="0" indent="0" algn="ctr">
              <a:spcBef>
                <a:spcPts val="0"/>
              </a:spcBef>
              <a:buFontTx/>
              <a:buNone/>
              <a:defRPr sz="4000" baseline="0">
                <a:solidFill>
                  <a:schemeClr val="tx1"/>
                </a:solidFill>
                <a:latin typeface="+mj-lt"/>
                <a:cs typeface="Verdana"/>
              </a:defRPr>
            </a:lvl1pPr>
          </a:lstStyle>
          <a:p>
            <a:pPr lvl="0"/>
            <a:r>
              <a:rPr lang="en-AU" dirty="0"/>
              <a:t>Click to edit Master text styles</a:t>
            </a:r>
            <a:endParaRPr lang="en-US" dirty="0"/>
          </a:p>
        </p:txBody>
      </p:sp>
      <p:sp>
        <p:nvSpPr>
          <p:cNvPr id="8" name="Text Placeholder 10"/>
          <p:cNvSpPr>
            <a:spLocks noGrp="1"/>
          </p:cNvSpPr>
          <p:nvPr>
            <p:ph type="body" sz="quarter" idx="17" hasCustomPrompt="1"/>
          </p:nvPr>
        </p:nvSpPr>
        <p:spPr>
          <a:xfrm>
            <a:off x="251520" y="1556792"/>
            <a:ext cx="8443664" cy="4320480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3200" baseline="0">
                <a:solidFill>
                  <a:schemeClr val="tx1"/>
                </a:solidFill>
                <a:latin typeface="+mn-lt"/>
                <a:cs typeface="Verdana"/>
              </a:defRPr>
            </a:lvl1pPr>
            <a:lvl2pPr marL="0" indent="0">
              <a:lnSpc>
                <a:spcPts val="2200"/>
              </a:lnSpc>
              <a:spcBef>
                <a:spcPts val="0"/>
              </a:spcBef>
              <a:spcAft>
                <a:spcPts val="600"/>
              </a:spcAft>
              <a:buFont typeface="Arial"/>
              <a:buNone/>
              <a:defRPr sz="1500" b="0" i="0">
                <a:solidFill>
                  <a:schemeClr val="tx1">
                    <a:lumMod val="75000"/>
                    <a:lumOff val="25000"/>
                  </a:schemeClr>
                </a:solidFill>
                <a:latin typeface="Verdana"/>
                <a:cs typeface="Verdana"/>
              </a:defRPr>
            </a:lvl2pPr>
            <a:lvl3pPr marL="90000" indent="-144000">
              <a:lnSpc>
                <a:spcPts val="22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500" b="0" i="0">
                <a:solidFill>
                  <a:schemeClr val="tx1">
                    <a:lumMod val="75000"/>
                    <a:lumOff val="25000"/>
                  </a:schemeClr>
                </a:solidFill>
                <a:latin typeface="Verdana"/>
                <a:cs typeface="Verdana"/>
              </a:defRPr>
            </a:lvl3pPr>
            <a:lvl4pPr marL="90000" indent="-144000">
              <a:lnSpc>
                <a:spcPts val="22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500" b="0" i="0">
                <a:solidFill>
                  <a:schemeClr val="tx1">
                    <a:lumMod val="75000"/>
                    <a:lumOff val="25000"/>
                  </a:schemeClr>
                </a:solidFill>
                <a:latin typeface="Verdana"/>
                <a:cs typeface="Verdana"/>
              </a:defRPr>
            </a:lvl4pPr>
            <a:lvl5pPr marL="90000" indent="-144000">
              <a:lnSpc>
                <a:spcPts val="22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500" b="0" i="0">
                <a:solidFill>
                  <a:schemeClr val="tx1">
                    <a:lumMod val="75000"/>
                    <a:lumOff val="25000"/>
                  </a:schemeClr>
                </a:solidFill>
                <a:latin typeface="Verdana"/>
                <a:cs typeface="Verdana"/>
              </a:defRPr>
            </a:lvl5pPr>
          </a:lstStyle>
          <a:p>
            <a:pPr lvl="0"/>
            <a:r>
              <a:rPr lang="en-AU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474135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2.jpe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4" descr="Chronicl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188913"/>
            <a:ext cx="3238500" cy="60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64" r:id="rId1"/>
  </p:sldLayoutIdLst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3200" kern="1200">
          <a:solidFill>
            <a:srgbClr val="404040"/>
          </a:solidFill>
          <a:latin typeface="Arial" pitchFamily="-95" charset="0"/>
          <a:ea typeface="ヒラギノ角ゴ Pro W3" pitchFamily="-95" charset="-128"/>
          <a:cs typeface="ヒラギノ角ゴ Pro W3" pitchFamily="-95" charset="-128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404040"/>
          </a:solidFill>
          <a:latin typeface="Arial" pitchFamily="-95" charset="0"/>
          <a:ea typeface="ヒラギノ角ゴ Pro W3" pitchFamily="-95" charset="-128"/>
          <a:cs typeface="ヒラギノ角ゴ Pro W3" pitchFamily="-95" charset="-128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404040"/>
          </a:solidFill>
          <a:latin typeface="Arial" pitchFamily="-95" charset="0"/>
          <a:ea typeface="ヒラギノ角ゴ Pro W3" pitchFamily="-95" charset="-128"/>
          <a:cs typeface="ヒラギノ角ゴ Pro W3" pitchFamily="-95" charset="-128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404040"/>
          </a:solidFill>
          <a:latin typeface="Arial" pitchFamily="-95" charset="0"/>
          <a:ea typeface="ヒラギノ角ゴ Pro W3" pitchFamily="-95" charset="-128"/>
          <a:cs typeface="ヒラギノ角ゴ Pro W3" pitchFamily="-95" charset="-128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404040"/>
          </a:solidFill>
          <a:latin typeface="Arial" pitchFamily="-95" charset="0"/>
          <a:ea typeface="ヒラギノ角ゴ Pro W3" pitchFamily="-95" charset="-128"/>
          <a:cs typeface="ヒラギノ角ゴ Pro W3" pitchFamily="-95" charset="-128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404040"/>
          </a:solidFill>
          <a:latin typeface="Arial" pitchFamily="-95" charset="0"/>
          <a:ea typeface="ヒラギノ角ゴ Pro W3" pitchFamily="-95" charset="-128"/>
          <a:cs typeface="ヒラギノ角ゴ Pro W3" pitchFamily="-95" charset="-128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404040"/>
          </a:solidFill>
          <a:latin typeface="Arial" pitchFamily="-95" charset="0"/>
          <a:ea typeface="ヒラギノ角ゴ Pro W3" pitchFamily="-95" charset="-128"/>
          <a:cs typeface="ヒラギノ角ゴ Pro W3" pitchFamily="-95" charset="-128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404040"/>
          </a:solidFill>
          <a:latin typeface="Arial" pitchFamily="-95" charset="0"/>
          <a:ea typeface="ヒラギノ角ゴ Pro W3" pitchFamily="-95" charset="-128"/>
          <a:cs typeface="ヒラギノ角ゴ Pro W3" pitchFamily="-95" charset="-128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404040"/>
          </a:solidFill>
          <a:latin typeface="Arial" pitchFamily="-95" charset="0"/>
          <a:ea typeface="ヒラギノ角ゴ Pro W3" pitchFamily="-95" charset="-128"/>
          <a:cs typeface="ヒラギノ角ゴ Pro W3" pitchFamily="-95" charset="-128"/>
        </a:defRPr>
      </a:lvl9pPr>
    </p:titleStyle>
    <p:bodyStyle>
      <a:lvl1pPr marL="342900" indent="-342900" algn="l" defTabSz="457200" rtl="0" eaLnBrk="1" fontAlgn="base" hangingPunct="1">
        <a:lnSpc>
          <a:spcPts val="2200"/>
        </a:lnSpc>
        <a:spcBef>
          <a:spcPct val="0"/>
        </a:spcBef>
        <a:spcAft>
          <a:spcPts val="600"/>
        </a:spcAft>
        <a:defRPr kern="1200">
          <a:solidFill>
            <a:srgbClr val="404040"/>
          </a:solidFill>
          <a:latin typeface="Arial" pitchFamily="-95" charset="0"/>
          <a:ea typeface="ヒラギノ角ゴ Pro W3" pitchFamily="-95" charset="-128"/>
          <a:cs typeface="ヒラギノ角ゴ Pro W3" pitchFamily="-95" charset="-128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ヒラギノ角ゴ Pro W3" pitchFamily="-95" charset="-128"/>
          <a:cs typeface="+mn-cs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ヒラギノ角ゴ Pro W3" pitchFamily="-95" charset="-128"/>
          <a:cs typeface="+mn-cs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ヒラギノ角ゴ Pro W3" pitchFamily="-95" charset="-128"/>
          <a:cs typeface="+mn-cs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ヒラギノ角ゴ Pro W3" pitchFamily="-95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8" descr="Green-ribbon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" y="762000"/>
            <a:ext cx="8458200" cy="17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5" descr="Chronicl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115888"/>
            <a:ext cx="2717800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80" r:id="rId1"/>
    <p:sldLayoutId id="2147483776" r:id="rId2"/>
  </p:sldLayoutIdLst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ヒラギノ角ゴ Pro W3" pitchFamily="-95" charset="-128"/>
          <a:cs typeface="ヒラギノ角ゴ Pro W3" pitchFamily="-95" charset="-128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ヒラギノ角ゴ Pro W3" pitchFamily="-95" charset="-128"/>
          <a:cs typeface="ヒラギノ角ゴ Pro W3" pitchFamily="-95" charset="-128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ヒラギノ角ゴ Pro W3" pitchFamily="-95" charset="-128"/>
          <a:cs typeface="ヒラギノ角ゴ Pro W3" pitchFamily="-95" charset="-128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ヒラギノ角ゴ Pro W3" pitchFamily="-95" charset="-128"/>
          <a:cs typeface="ヒラギノ角ゴ Pro W3" pitchFamily="-95" charset="-128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ヒラギノ角ゴ Pro W3" pitchFamily="-95" charset="-128"/>
          <a:cs typeface="ヒラギノ角ゴ Pro W3" pitchFamily="-95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ヒラギノ角ゴ Pro W3" pitchFamily="-95" charset="-128"/>
          <a:cs typeface="ヒラギノ角ゴ Pro W3" pitchFamily="-95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ヒラギノ角ゴ Pro W3" pitchFamily="-95" charset="-128"/>
          <a:cs typeface="ヒラギノ角ゴ Pro W3" pitchFamily="-95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ヒラギノ角ゴ Pro W3" pitchFamily="-95" charset="-128"/>
          <a:cs typeface="ヒラギノ角ゴ Pro W3" pitchFamily="-95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ヒラギノ角ゴ Pro W3" pitchFamily="-95" charset="-128"/>
          <a:cs typeface="ヒラギノ角ゴ Pro W3" pitchFamily="-95" charset="-128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ヒラギノ角ゴ Pro W3" pitchFamily="-95" charset="-128"/>
          <a:cs typeface="ヒラギノ角ゴ Pro W3" pitchFamily="-95" charset="-128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ヒラギノ角ゴ Pro W3" pitchFamily="-95" charset="-128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ヒラギノ角ゴ Pro W3" pitchFamily="-95" charset="-128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ヒラギノ角ゴ Pro W3" pitchFamily="-95" charset="-128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ヒラギノ角ゴ Pro W3" pitchFamily="-95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8" descr="Green-ribbon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" y="260648"/>
            <a:ext cx="8458200" cy="17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343759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9" r:id="rId1"/>
  </p:sldLayoutIdLst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ヒラギノ角ゴ Pro W3" pitchFamily="-95" charset="-128"/>
          <a:cs typeface="ヒラギノ角ゴ Pro W3" pitchFamily="-95" charset="-128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ヒラギノ角ゴ Pro W3" pitchFamily="-95" charset="-128"/>
          <a:cs typeface="ヒラギノ角ゴ Pro W3" pitchFamily="-95" charset="-128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ヒラギノ角ゴ Pro W3" pitchFamily="-95" charset="-128"/>
          <a:cs typeface="ヒラギノ角ゴ Pro W3" pitchFamily="-95" charset="-128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ヒラギノ角ゴ Pro W3" pitchFamily="-95" charset="-128"/>
          <a:cs typeface="ヒラギノ角ゴ Pro W3" pitchFamily="-95" charset="-128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ヒラギノ角ゴ Pro W3" pitchFamily="-95" charset="-128"/>
          <a:cs typeface="ヒラギノ角ゴ Pro W3" pitchFamily="-95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ヒラギノ角ゴ Pro W3" pitchFamily="-95" charset="-128"/>
          <a:cs typeface="ヒラギノ角ゴ Pro W3" pitchFamily="-95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ヒラギノ角ゴ Pro W3" pitchFamily="-95" charset="-128"/>
          <a:cs typeface="ヒラギノ角ゴ Pro W3" pitchFamily="-95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ヒラギノ角ゴ Pro W3" pitchFamily="-95" charset="-128"/>
          <a:cs typeface="ヒラギノ角ゴ Pro W3" pitchFamily="-95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ヒラギノ角ゴ Pro W3" pitchFamily="-95" charset="-128"/>
          <a:cs typeface="ヒラギノ角ゴ Pro W3" pitchFamily="-95" charset="-128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ヒラギノ角ゴ Pro W3" pitchFamily="-95" charset="-128"/>
          <a:cs typeface="ヒラギノ角ゴ Pro W3" pitchFamily="-95" charset="-128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ヒラギノ角ゴ Pro W3" pitchFamily="-95" charset="-128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ヒラギノ角ゴ Pro W3" pitchFamily="-95" charset="-128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ヒラギノ角ゴ Pro W3" pitchFamily="-95" charset="-128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ヒラギノ角ゴ Pro W3" pitchFamily="-95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penHFT/" TargetMode="External"/><Relationship Id="rId2" Type="http://schemas.openxmlformats.org/officeDocument/2006/relationships/hyperlink" Target="https://github.com/Vanilla-Java/Microservices" TargetMode="Externa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://chronicle.software/" TargetMode="External"/><Relationship Id="rId2" Type="http://schemas.openxmlformats.org/officeDocument/2006/relationships/hyperlink" Target="http://vanilla-java.github.io/" TargetMode="Externa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groups.google.com/forum/#!forum/java-chronicle" TargetMode="External"/><Relationship Id="rId4" Type="http://schemas.openxmlformats.org/officeDocument/2006/relationships/hyperlink" Target="mailto:peter.lawrey@chronicle.software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ext Placeholder 10"/>
          <p:cNvSpPr>
            <a:spLocks noGrp="1"/>
          </p:cNvSpPr>
          <p:nvPr>
            <p:ph type="body" sz="quarter" idx="14"/>
          </p:nvPr>
        </p:nvSpPr>
        <p:spPr bwMode="auto">
          <a:xfrm>
            <a:off x="457200" y="4610053"/>
            <a:ext cx="7427168" cy="1987299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2500"/>
          </a:bodyPr>
          <a:lstStyle/>
          <a:p>
            <a:pPr marL="0" indent="0">
              <a:spcAft>
                <a:spcPct val="0"/>
              </a:spcAft>
            </a:pPr>
            <a:r>
              <a:rPr lang="en-GB" altLang="en-US" sz="3000" dirty="0">
                <a:solidFill>
                  <a:schemeClr val="tx1"/>
                </a:solidFill>
                <a:latin typeface="+mj-lt"/>
                <a:ea typeface="ヒラギノ角ゴ Pro W3" pitchFamily="44" charset="-128"/>
              </a:rPr>
              <a:t>What Microservices can learn from Trading Systems and visa versa.</a:t>
            </a:r>
          </a:p>
          <a:p>
            <a:pPr marL="0" indent="0">
              <a:spcAft>
                <a:spcPct val="0"/>
              </a:spcAft>
            </a:pPr>
            <a:endParaRPr lang="en-US" altLang="en-US" sz="2400" dirty="0">
              <a:solidFill>
                <a:schemeClr val="tx1"/>
              </a:solidFill>
              <a:latin typeface="Verdana" panose="020B0604030504040204" pitchFamily="34" charset="0"/>
              <a:ea typeface="ヒラギノ角ゴ Pro W3" pitchFamily="44" charset="-128"/>
            </a:endParaRPr>
          </a:p>
          <a:p>
            <a:pPr marL="0" indent="0">
              <a:spcAft>
                <a:spcPct val="0"/>
              </a:spcAft>
            </a:pPr>
            <a:r>
              <a:rPr lang="en-US" altLang="en-US" sz="2400" dirty="0">
                <a:solidFill>
                  <a:schemeClr val="tx1"/>
                </a:solidFill>
                <a:latin typeface="Verdana" panose="020B0604030504040204" pitchFamily="34" charset="0"/>
                <a:ea typeface="ヒラギノ角ゴ Pro W3" pitchFamily="44" charset="-128"/>
              </a:rPr>
              <a:t>Peter Lawrey - CEO of Higher Frequency Trading</a:t>
            </a:r>
          </a:p>
          <a:p>
            <a:pPr marL="0" indent="0">
              <a:spcAft>
                <a:spcPct val="0"/>
              </a:spcAft>
            </a:pPr>
            <a:r>
              <a:rPr lang="en-US" altLang="en-US">
                <a:solidFill>
                  <a:schemeClr val="tx1"/>
                </a:solidFill>
                <a:latin typeface="Verdana" panose="020B0604030504040204" pitchFamily="34" charset="0"/>
                <a:ea typeface="ヒラギノ角ゴ Pro W3" pitchFamily="44" charset="-128"/>
              </a:rPr>
              <a:t>Docklands LJC - </a:t>
            </a:r>
            <a:r>
              <a:rPr lang="en-US" altLang="en-US" dirty="0">
                <a:solidFill>
                  <a:schemeClr val="tx1"/>
                </a:solidFill>
                <a:latin typeface="Verdana" panose="020B0604030504040204" pitchFamily="34" charset="0"/>
                <a:ea typeface="ヒラギノ角ゴ Pro W3" pitchFamily="44" charset="-128"/>
              </a:rPr>
              <a:t>2016</a:t>
            </a:r>
          </a:p>
          <a:p>
            <a:pPr marL="0" indent="0">
              <a:spcAft>
                <a:spcPct val="0"/>
              </a:spcAft>
            </a:pPr>
            <a:endParaRPr lang="en-US" altLang="en-US" sz="2400" dirty="0">
              <a:solidFill>
                <a:schemeClr val="tx1"/>
              </a:solidFill>
              <a:latin typeface="Verdana" panose="020B0604030504040204" pitchFamily="34" charset="0"/>
              <a:ea typeface="ヒラギノ角ゴ Pro W3" pitchFamily="44" charset="-128"/>
            </a:endParaRPr>
          </a:p>
        </p:txBody>
      </p:sp>
      <p:sp>
        <p:nvSpPr>
          <p:cNvPr id="6149" name="Text Placeholder 9"/>
          <p:cNvSpPr>
            <a:spLocks noGrp="1"/>
          </p:cNvSpPr>
          <p:nvPr>
            <p:ph type="body" sz="quarter" idx="13"/>
          </p:nvPr>
        </p:nvSpPr>
        <p:spPr bwMode="auto">
          <a:xfrm>
            <a:off x="457200" y="3933056"/>
            <a:ext cx="8651304" cy="6096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spcAft>
                <a:spcPct val="0"/>
              </a:spcAft>
            </a:pPr>
            <a:r>
              <a:rPr lang="en-GB" altLang="en-US" sz="4000" dirty="0">
                <a:solidFill>
                  <a:schemeClr val="tx1"/>
                </a:solidFill>
                <a:latin typeface="+mj-lt"/>
                <a:ea typeface="ヒラギノ角ゴ Pro W3" pitchFamily="44" charset="-128"/>
              </a:rPr>
              <a:t>Latency Sensitive </a:t>
            </a:r>
            <a:r>
              <a:rPr lang="en-GB" altLang="en-US" sz="4000" dirty="0" err="1">
                <a:solidFill>
                  <a:schemeClr val="tx1"/>
                </a:solidFill>
                <a:latin typeface="+mj-lt"/>
                <a:ea typeface="ヒラギノ角ゴ Pro W3" pitchFamily="44" charset="-128"/>
              </a:rPr>
              <a:t>Microservices</a:t>
            </a:r>
            <a:r>
              <a:rPr lang="en-GB" altLang="en-US" sz="4000" dirty="0">
                <a:solidFill>
                  <a:schemeClr val="tx1"/>
                </a:solidFill>
                <a:latin typeface="+mj-lt"/>
                <a:ea typeface="ヒラギノ角ゴ Pro W3" pitchFamily="44" charset="-128"/>
              </a:rPr>
              <a:t> in Java</a:t>
            </a:r>
            <a:endParaRPr lang="en-US" altLang="en-US" sz="4000" dirty="0">
              <a:solidFill>
                <a:schemeClr val="tx1"/>
              </a:solidFill>
              <a:latin typeface="+mj-lt"/>
              <a:ea typeface="ヒラギノ角ゴ Pro W3" pitchFamily="44" charset="-12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24744"/>
            <a:ext cx="9144000" cy="253218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Text Placeholder 2"/>
          <p:cNvSpPr>
            <a:spLocks noGrp="1"/>
          </p:cNvSpPr>
          <p:nvPr>
            <p:ph type="body" sz="quarter" idx="16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indent="0" algn="ctr">
              <a:buNone/>
            </a:pPr>
            <a:r>
              <a:rPr lang="en-GB" altLang="en-US" dirty="0">
                <a:solidFill>
                  <a:schemeClr val="tx1"/>
                </a:solidFill>
                <a:ea typeface="ヒラギノ角ゴ Pro W3" pitchFamily="44" charset="-128"/>
              </a:rPr>
              <a:t>Microservices denial?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7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indent="0" algn="ctr">
              <a:lnSpc>
                <a:spcPct val="100000"/>
              </a:lnSpc>
              <a:buNone/>
            </a:pPr>
            <a:r>
              <a:rPr lang="en-GB" altLang="en-US" dirty="0">
                <a:solidFill>
                  <a:schemeClr val="tx1"/>
                </a:solidFill>
                <a:ea typeface="ヒラギノ角ゴ Pro W3" pitchFamily="44" charset="-128"/>
              </a:rPr>
              <a:t>Microservices bring together best practices</a:t>
            </a:r>
            <a:br>
              <a:rPr lang="en-GB" altLang="en-US" dirty="0">
                <a:solidFill>
                  <a:schemeClr val="tx1"/>
                </a:solidFill>
                <a:ea typeface="ヒラギノ角ゴ Pro W3" pitchFamily="44" charset="-128"/>
              </a:rPr>
            </a:br>
            <a:r>
              <a:rPr lang="en-GB" altLang="en-US" dirty="0">
                <a:solidFill>
                  <a:schemeClr val="tx1"/>
                </a:solidFill>
                <a:ea typeface="ヒラギノ角ゴ Pro W3" pitchFamily="44" charset="-128"/>
              </a:rPr>
              <a:t> from a variety of areas.   </a:t>
            </a:r>
          </a:p>
          <a:p>
            <a:pPr marL="0" indent="0" algn="ctr">
              <a:lnSpc>
                <a:spcPct val="100000"/>
              </a:lnSpc>
              <a:buNone/>
            </a:pPr>
            <a:endParaRPr lang="en-GB" altLang="en-US" dirty="0">
              <a:solidFill>
                <a:schemeClr val="tx1"/>
              </a:solidFill>
              <a:ea typeface="ヒラギノ角ゴ Pro W3" pitchFamily="44" charset="-128"/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en-GB" altLang="en-US" dirty="0">
                <a:solidFill>
                  <a:schemeClr val="tx1"/>
                </a:solidFill>
                <a:ea typeface="ヒラギノ角ゴ Pro W3" pitchFamily="44" charset="-128"/>
              </a:rPr>
              <a:t>Most likely you are already using </a:t>
            </a:r>
            <a:br>
              <a:rPr lang="en-GB" altLang="en-US" dirty="0">
                <a:solidFill>
                  <a:schemeClr val="tx1"/>
                </a:solidFill>
                <a:ea typeface="ヒラギノ角ゴ Pro W3" pitchFamily="44" charset="-128"/>
              </a:rPr>
            </a:br>
            <a:r>
              <a:rPr lang="en-GB" altLang="en-US" dirty="0">
                <a:solidFill>
                  <a:schemeClr val="tx1"/>
                </a:solidFill>
                <a:ea typeface="ヒラギノ角ゴ Pro W3" pitchFamily="44" charset="-128"/>
              </a:rPr>
              <a:t>some of these best practices.</a:t>
            </a:r>
            <a:br>
              <a:rPr lang="en-GB" altLang="en-US" dirty="0">
                <a:solidFill>
                  <a:schemeClr val="tx1"/>
                </a:solidFill>
                <a:ea typeface="ヒラギノ角ゴ Pro W3" pitchFamily="44" charset="-128"/>
              </a:rPr>
            </a:br>
            <a:endParaRPr lang="en-GB" altLang="en-US" dirty="0">
              <a:solidFill>
                <a:schemeClr val="tx1"/>
              </a:solidFill>
              <a:ea typeface="ヒラギノ角ゴ Pro W3" pitchFamily="4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502603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Text Placeholder 2"/>
          <p:cNvSpPr>
            <a:spLocks noGrp="1"/>
          </p:cNvSpPr>
          <p:nvPr>
            <p:ph type="body" sz="quarter" idx="16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indent="0" algn="ctr">
              <a:buNone/>
            </a:pPr>
            <a:r>
              <a:rPr lang="en-GB" altLang="en-US" dirty="0">
                <a:solidFill>
                  <a:schemeClr val="tx1"/>
                </a:solidFill>
                <a:ea typeface="ヒラギノ角ゴ Pro W3" pitchFamily="44" charset="-128"/>
              </a:rPr>
              <a:t>Microservices denial?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7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indent="0" algn="ctr">
              <a:lnSpc>
                <a:spcPct val="100000"/>
              </a:lnSpc>
              <a:buNone/>
            </a:pPr>
            <a:r>
              <a:rPr lang="en-GB" altLang="en-US" dirty="0">
                <a:solidFill>
                  <a:schemeClr val="tx1"/>
                </a:solidFill>
                <a:ea typeface="ヒラギノ角ゴ Pro W3" pitchFamily="44" charset="-128"/>
              </a:rPr>
              <a:t>It sounds like marketing hype.</a:t>
            </a:r>
          </a:p>
          <a:p>
            <a:pPr algn="ctr">
              <a:lnSpc>
                <a:spcPct val="100000"/>
              </a:lnSpc>
            </a:pPr>
            <a:endParaRPr lang="en-GB" altLang="en-US" dirty="0">
              <a:solidFill>
                <a:schemeClr val="tx1"/>
              </a:solidFill>
              <a:ea typeface="ヒラギノ角ゴ Pro W3" pitchFamily="4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576891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Text Placeholder 2"/>
          <p:cNvSpPr>
            <a:spLocks noGrp="1"/>
          </p:cNvSpPr>
          <p:nvPr>
            <p:ph type="body" sz="quarter" idx="16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indent="0" algn="ctr">
              <a:buNone/>
            </a:pPr>
            <a:r>
              <a:rPr lang="en-GB" altLang="en-US" dirty="0">
                <a:solidFill>
                  <a:schemeClr val="tx1"/>
                </a:solidFill>
                <a:ea typeface="ヒラギノ角ゴ Pro W3" pitchFamily="44" charset="-128"/>
              </a:rPr>
              <a:t>Microservices denial?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7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indent="0" algn="ctr">
              <a:lnSpc>
                <a:spcPct val="100000"/>
              </a:lnSpc>
              <a:buNone/>
            </a:pPr>
            <a:r>
              <a:rPr lang="en-GB" altLang="en-US" dirty="0">
                <a:solidFill>
                  <a:schemeClr val="tx1">
                    <a:lumMod val="50000"/>
                    <a:lumOff val="50000"/>
                  </a:schemeClr>
                </a:solidFill>
                <a:ea typeface="ヒラギノ角ゴ Pro W3" pitchFamily="44" charset="-128"/>
              </a:rPr>
              <a:t>It sounds like marketing hype.</a:t>
            </a:r>
          </a:p>
          <a:p>
            <a:pPr algn="ctr">
              <a:lnSpc>
                <a:spcPct val="100000"/>
              </a:lnSpc>
            </a:pPr>
            <a:r>
              <a:rPr lang="en-GB" altLang="en-US" dirty="0">
                <a:solidFill>
                  <a:schemeClr val="tx1"/>
                </a:solidFill>
                <a:ea typeface="ヒラギノ角ゴ Pro W3" pitchFamily="44" charset="-128"/>
              </a:rPr>
              <a:t>It all sounds pretty familiar.</a:t>
            </a:r>
          </a:p>
          <a:p>
            <a:pPr algn="ctr">
              <a:lnSpc>
                <a:spcPct val="100000"/>
              </a:lnSpc>
            </a:pPr>
            <a:endParaRPr lang="en-GB" altLang="en-US" dirty="0">
              <a:ea typeface="ヒラギノ角ゴ Pro W3" pitchFamily="4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446718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Text Placeholder 2"/>
          <p:cNvSpPr>
            <a:spLocks noGrp="1"/>
          </p:cNvSpPr>
          <p:nvPr>
            <p:ph type="body" sz="quarter" idx="16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indent="0" algn="ctr">
              <a:buNone/>
            </a:pPr>
            <a:r>
              <a:rPr lang="en-GB" altLang="en-US" dirty="0">
                <a:solidFill>
                  <a:schemeClr val="tx1"/>
                </a:solidFill>
                <a:ea typeface="ヒラギノ角ゴ Pro W3" pitchFamily="44" charset="-128"/>
              </a:rPr>
              <a:t>Microservices</a:t>
            </a:r>
            <a:r>
              <a:rPr lang="en-GB" altLang="en-US" dirty="0">
                <a:ea typeface="ヒラギノ角ゴ Pro W3" pitchFamily="44" charset="-128"/>
              </a:rPr>
              <a:t> </a:t>
            </a:r>
            <a:r>
              <a:rPr lang="en-GB" altLang="en-US" dirty="0">
                <a:solidFill>
                  <a:schemeClr val="tx1"/>
                </a:solidFill>
                <a:ea typeface="ヒラギノ角ゴ Pro W3" pitchFamily="44" charset="-128"/>
              </a:rPr>
              <a:t>denial</a:t>
            </a:r>
            <a:r>
              <a:rPr lang="en-GB" altLang="en-US" dirty="0">
                <a:ea typeface="ヒラギノ角ゴ Pro W3" pitchFamily="44" charset="-128"/>
              </a:rPr>
              <a:t>?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7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indent="0" algn="ctr">
              <a:lnSpc>
                <a:spcPct val="100000"/>
              </a:lnSpc>
              <a:buNone/>
            </a:pPr>
            <a:r>
              <a:rPr lang="en-GB" altLang="en-US" dirty="0">
                <a:solidFill>
                  <a:schemeClr val="tx1">
                    <a:lumMod val="50000"/>
                    <a:lumOff val="50000"/>
                  </a:schemeClr>
                </a:solidFill>
                <a:ea typeface="ヒラギノ角ゴ Pro W3" pitchFamily="44" charset="-128"/>
              </a:rPr>
              <a:t>It sounds like marketing hype.</a:t>
            </a:r>
          </a:p>
          <a:p>
            <a:pPr algn="ctr">
              <a:lnSpc>
                <a:spcPct val="100000"/>
              </a:lnSpc>
            </a:pPr>
            <a:r>
              <a:rPr lang="en-GB" altLang="en-US" dirty="0">
                <a:solidFill>
                  <a:schemeClr val="tx1">
                    <a:lumMod val="50000"/>
                    <a:lumOff val="50000"/>
                  </a:schemeClr>
                </a:solidFill>
                <a:ea typeface="ヒラギノ角ゴ Pro W3" pitchFamily="44" charset="-128"/>
              </a:rPr>
              <a:t>It all sounds pretty familiar.</a:t>
            </a:r>
          </a:p>
          <a:p>
            <a:pPr algn="ctr">
              <a:lnSpc>
                <a:spcPct val="100000"/>
              </a:lnSpc>
            </a:pPr>
            <a:r>
              <a:rPr lang="en-GB" altLang="en-US" dirty="0">
                <a:solidFill>
                  <a:schemeClr val="tx1"/>
                </a:solidFill>
                <a:ea typeface="ヒラギノ角ゴ Pro W3" pitchFamily="44" charset="-128"/>
              </a:rPr>
              <a:t>It just a rebranding of stuff we already do.</a:t>
            </a:r>
          </a:p>
          <a:p>
            <a:pPr algn="ctr">
              <a:lnSpc>
                <a:spcPct val="100000"/>
              </a:lnSpc>
            </a:pPr>
            <a:endParaRPr lang="en-GB" altLang="en-US" dirty="0">
              <a:ea typeface="ヒラギノ角ゴ Pro W3" pitchFamily="4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120991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Text Placeholder 2"/>
          <p:cNvSpPr>
            <a:spLocks noGrp="1"/>
          </p:cNvSpPr>
          <p:nvPr>
            <p:ph type="body" sz="quarter" idx="16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indent="0" algn="ctr">
              <a:buNone/>
            </a:pPr>
            <a:r>
              <a:rPr lang="en-GB" altLang="en-US" dirty="0">
                <a:solidFill>
                  <a:schemeClr val="tx1"/>
                </a:solidFill>
                <a:ea typeface="ヒラギノ角ゴ Pro W3" pitchFamily="44" charset="-128"/>
              </a:rPr>
              <a:t>Microservices denial?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7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indent="0" algn="ctr">
              <a:lnSpc>
                <a:spcPct val="100000"/>
              </a:lnSpc>
              <a:buNone/>
            </a:pPr>
            <a:r>
              <a:rPr lang="en-GB" altLang="en-US" dirty="0">
                <a:solidFill>
                  <a:schemeClr val="tx1">
                    <a:lumMod val="50000"/>
                    <a:lumOff val="50000"/>
                  </a:schemeClr>
                </a:solidFill>
                <a:ea typeface="ヒラギノ角ゴ Pro W3" pitchFamily="44" charset="-128"/>
              </a:rPr>
              <a:t>It sounds like marketing hype.</a:t>
            </a:r>
          </a:p>
          <a:p>
            <a:pPr algn="ctr">
              <a:lnSpc>
                <a:spcPct val="100000"/>
              </a:lnSpc>
            </a:pPr>
            <a:r>
              <a:rPr lang="en-GB" altLang="en-US" dirty="0">
                <a:solidFill>
                  <a:schemeClr val="tx1">
                    <a:lumMod val="50000"/>
                    <a:lumOff val="50000"/>
                  </a:schemeClr>
                </a:solidFill>
                <a:ea typeface="ヒラギノ角ゴ Pro W3" pitchFamily="44" charset="-128"/>
              </a:rPr>
              <a:t>It all sounds pretty familiar.</a:t>
            </a:r>
          </a:p>
          <a:p>
            <a:pPr algn="ctr">
              <a:lnSpc>
                <a:spcPct val="100000"/>
              </a:lnSpc>
            </a:pPr>
            <a:r>
              <a:rPr lang="en-GB" altLang="en-US" dirty="0">
                <a:solidFill>
                  <a:schemeClr val="tx1">
                    <a:lumMod val="50000"/>
                    <a:lumOff val="50000"/>
                  </a:schemeClr>
                </a:solidFill>
                <a:ea typeface="ヒラギノ角ゴ Pro W3" pitchFamily="44" charset="-128"/>
              </a:rPr>
              <a:t>It just a rebranding of stuff we already do.</a:t>
            </a:r>
          </a:p>
          <a:p>
            <a:pPr algn="ctr">
              <a:lnSpc>
                <a:spcPct val="100000"/>
              </a:lnSpc>
            </a:pPr>
            <a:r>
              <a:rPr lang="en-GB" altLang="en-US" dirty="0">
                <a:solidFill>
                  <a:schemeClr val="tx1"/>
                </a:solidFill>
                <a:ea typeface="ヒラギノ角ゴ Pro W3" pitchFamily="44" charset="-128"/>
              </a:rPr>
              <a:t>There is room for improvement in what we do.</a:t>
            </a:r>
          </a:p>
          <a:p>
            <a:pPr algn="ctr">
              <a:lnSpc>
                <a:spcPct val="100000"/>
              </a:lnSpc>
            </a:pPr>
            <a:endParaRPr lang="en-GB" altLang="en-US" dirty="0">
              <a:ea typeface="ヒラギノ角ゴ Pro W3" pitchFamily="4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193430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Text Placeholder 2"/>
          <p:cNvSpPr>
            <a:spLocks noGrp="1"/>
          </p:cNvSpPr>
          <p:nvPr>
            <p:ph type="body" sz="quarter" idx="16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indent="0" algn="ctr">
              <a:buNone/>
            </a:pPr>
            <a:r>
              <a:rPr lang="en-GB" altLang="en-US" dirty="0">
                <a:solidFill>
                  <a:schemeClr val="tx1"/>
                </a:solidFill>
                <a:ea typeface="ヒラギノ角ゴ Pro W3" pitchFamily="44" charset="-128"/>
              </a:rPr>
              <a:t>Microservices denial?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7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indent="0" algn="ctr">
              <a:lnSpc>
                <a:spcPct val="100000"/>
              </a:lnSpc>
              <a:buNone/>
            </a:pPr>
            <a:r>
              <a:rPr lang="en-GB" altLang="en-US" dirty="0">
                <a:solidFill>
                  <a:schemeClr val="tx1">
                    <a:lumMod val="50000"/>
                    <a:lumOff val="50000"/>
                  </a:schemeClr>
                </a:solidFill>
                <a:ea typeface="ヒラギノ角ゴ Pro W3" pitchFamily="44" charset="-128"/>
              </a:rPr>
              <a:t>It sounds like marketing hype.</a:t>
            </a:r>
          </a:p>
          <a:p>
            <a:pPr algn="ctr">
              <a:lnSpc>
                <a:spcPct val="100000"/>
              </a:lnSpc>
            </a:pPr>
            <a:r>
              <a:rPr lang="en-GB" altLang="en-US" dirty="0">
                <a:solidFill>
                  <a:schemeClr val="tx1">
                    <a:lumMod val="50000"/>
                    <a:lumOff val="50000"/>
                  </a:schemeClr>
                </a:solidFill>
                <a:ea typeface="ヒラギノ角ゴ Pro W3" pitchFamily="44" charset="-128"/>
              </a:rPr>
              <a:t>It all sounds pretty familiar.</a:t>
            </a:r>
          </a:p>
          <a:p>
            <a:pPr algn="ctr">
              <a:lnSpc>
                <a:spcPct val="100000"/>
              </a:lnSpc>
            </a:pPr>
            <a:r>
              <a:rPr lang="en-GB" altLang="en-US" dirty="0">
                <a:solidFill>
                  <a:schemeClr val="tx1">
                    <a:lumMod val="50000"/>
                    <a:lumOff val="50000"/>
                  </a:schemeClr>
                </a:solidFill>
                <a:ea typeface="ヒラギノ角ゴ Pro W3" pitchFamily="44" charset="-128"/>
              </a:rPr>
              <a:t>It just a rebranding of stuff we already do.</a:t>
            </a:r>
          </a:p>
          <a:p>
            <a:pPr algn="ctr">
              <a:lnSpc>
                <a:spcPct val="100000"/>
              </a:lnSpc>
            </a:pPr>
            <a:r>
              <a:rPr lang="en-GB" altLang="en-US" dirty="0">
                <a:solidFill>
                  <a:schemeClr val="tx1">
                    <a:lumMod val="50000"/>
                    <a:lumOff val="50000"/>
                  </a:schemeClr>
                </a:solidFill>
                <a:ea typeface="ヒラギノ角ゴ Pro W3" pitchFamily="44" charset="-128"/>
              </a:rPr>
              <a:t>There is room for improvement in what we do.</a:t>
            </a:r>
          </a:p>
          <a:p>
            <a:pPr algn="ctr">
              <a:lnSpc>
                <a:spcPct val="100000"/>
              </a:lnSpc>
            </a:pPr>
            <a:r>
              <a:rPr lang="en-GB" altLang="en-US" dirty="0">
                <a:solidFill>
                  <a:schemeClr val="tx1"/>
                </a:solidFill>
                <a:ea typeface="ヒラギノ角ゴ Pro W3" pitchFamily="44" charset="-128"/>
              </a:rPr>
              <a:t>There are some tools, and ideas we could apply to our systems without changing too much.</a:t>
            </a:r>
          </a:p>
          <a:p>
            <a:pPr algn="ctr">
              <a:lnSpc>
                <a:spcPct val="100000"/>
              </a:lnSpc>
            </a:pPr>
            <a:endParaRPr lang="en-GB" altLang="en-US" dirty="0">
              <a:ea typeface="ヒラギノ角ゴ Pro W3" pitchFamily="4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827995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Text Placeholder 2"/>
          <p:cNvSpPr>
            <a:spLocks noGrp="1"/>
          </p:cNvSpPr>
          <p:nvPr>
            <p:ph type="body" sz="quarter" idx="16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indent="0" algn="ctr">
              <a:buNone/>
            </a:pPr>
            <a:r>
              <a:rPr lang="en-GB" altLang="en-US" dirty="0">
                <a:ea typeface="ヒラギノ角ゴ Pro W3" pitchFamily="44" charset="-128"/>
              </a:rPr>
              <a:t>Microservices score card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098" name="Picture 2" descr="http://slimages.macysassets.com/is/image/MCY/?&amp;$b=MCY/swatches/&amp;layer=0&amp;size=64,64&amp;src=is%7B$b$1/optimized/362461_fpx.tif%7D&amp;cropN=0,0,1,1&amp;anchor=0,0&amp;layer=1&amp;op_sharpen=1&amp;fmt=jpeg&amp;qlt=90,0&amp;hei=6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280" y="4735461"/>
            <a:ext cx="2022576" cy="2022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9794491"/>
              </p:ext>
            </p:extLst>
          </p:nvPr>
        </p:nvGraphicFramePr>
        <p:xfrm>
          <a:off x="251521" y="1556796"/>
          <a:ext cx="8690175" cy="48964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39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388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59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149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4758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Today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Quick Wins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6 Months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4758">
                <a:tc>
                  <a:txBody>
                    <a:bodyPr/>
                    <a:lstStyle/>
                    <a:p>
                      <a:r>
                        <a:rPr lang="en-GB" altLang="en-US" sz="1800" dirty="0">
                          <a:ea typeface="ヒラギノ角ゴ Pro W3" pitchFamily="44" charset="-128"/>
                        </a:rPr>
                        <a:t>Simple component based design.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★★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★★☆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★★☆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4758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altLang="en-US" sz="1800" dirty="0">
                          <a:ea typeface="ヒラギノ角ゴ Pro W3" pitchFamily="44" charset="-128"/>
                        </a:rPr>
                        <a:t>Distributed by JVM</a:t>
                      </a:r>
                      <a:r>
                        <a:rPr lang="en-GB" altLang="en-US" sz="1800" baseline="0" dirty="0">
                          <a:ea typeface="ヒラギノ角ゴ Pro W3" pitchFamily="44" charset="-128"/>
                        </a:rPr>
                        <a:t> and Machine</a:t>
                      </a:r>
                      <a:endParaRPr lang="en-GB" altLang="en-US" sz="1800" dirty="0">
                        <a:ea typeface="ヒラギノ角ゴ Pro W3" pitchFamily="4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★★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★★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★★☆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4758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altLang="en-US" sz="1800" dirty="0">
                          <a:ea typeface="ヒラギノ角ゴ Pro W3" pitchFamily="44" charset="-128"/>
                        </a:rPr>
                        <a:t>Service Discovery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★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★☆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★★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4758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altLang="en-US" sz="1800" dirty="0">
                          <a:ea typeface="ヒラギノ角ゴ Pro W3" pitchFamily="44" charset="-128"/>
                        </a:rPr>
                        <a:t>Resilience to failure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★☆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★☆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★★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4758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altLang="en-US" sz="1800" dirty="0">
                          <a:ea typeface="ヒラギノ角ゴ Pro W3" pitchFamily="44" charset="-128"/>
                        </a:rPr>
                        <a:t>Transport agnostic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★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★☆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★★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4758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altLang="en-US" sz="1800" dirty="0">
                          <a:ea typeface="ヒラギノ角ゴ Pro W3" pitchFamily="44" charset="-128"/>
                        </a:rPr>
                        <a:t>Asynchronous messaging.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★☆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★★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★★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64103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altLang="en-US" sz="1800" dirty="0">
                          <a:ea typeface="ヒラギノ角ゴ Pro W3" pitchFamily="44" charset="-128"/>
                        </a:rPr>
                        <a:t>Automated, dynamic deployment of services.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★☆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★★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★★☆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4758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altLang="en-US" sz="1800" dirty="0">
                          <a:ea typeface="ヒラギノ角ゴ Pro W3" pitchFamily="44" charset="-128"/>
                        </a:rPr>
                        <a:t>Service private data sets.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☆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★☆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★★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84758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altLang="en-US" sz="1800" dirty="0">
                          <a:ea typeface="ヒラギノ角ゴ Pro W3" pitchFamily="44" charset="-128"/>
                        </a:rPr>
                        <a:t>Transparent messaging.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☆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★★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★★☆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84758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altLang="en-US" sz="1800" dirty="0">
                          <a:ea typeface="ヒラギノ角ゴ Pro W3" pitchFamily="44" charset="-128"/>
                        </a:rPr>
                        <a:t>Independent Teams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★☆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★★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★★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84758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altLang="en-US" sz="1800" dirty="0">
                          <a:ea typeface="ヒラギノ角ゴ Pro W3" pitchFamily="44" charset="-128"/>
                        </a:rPr>
                        <a:t>Lambda Architecture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★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★★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★★★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845360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Text Placeholder 2"/>
          <p:cNvSpPr>
            <a:spLocks noGrp="1"/>
          </p:cNvSpPr>
          <p:nvPr>
            <p:ph type="body" sz="quarter" idx="16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indent="0" algn="ctr">
              <a:buNone/>
            </a:pPr>
            <a:r>
              <a:rPr lang="en-GB" altLang="en-US" dirty="0">
                <a:solidFill>
                  <a:schemeClr val="tx1"/>
                </a:solidFill>
                <a:ea typeface="ヒラギノ角ゴ Pro W3" pitchFamily="44" charset="-128"/>
              </a:rPr>
              <a:t>Using Microservices in Trading Systems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7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altLang="en-US" dirty="0">
                <a:solidFill>
                  <a:schemeClr val="tx1"/>
                </a:solidFill>
                <a:ea typeface="ヒラギノ角ゴ Pro W3" pitchFamily="44" charset="-128"/>
              </a:rPr>
              <a:t>Standard techniques for developing and deploying distributed systems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altLang="en-US" dirty="0">
                <a:solidFill>
                  <a:schemeClr val="tx1"/>
                </a:solidFill>
                <a:ea typeface="ヒラギノ角ゴ Pro W3" pitchFamily="44" charset="-128"/>
              </a:rPr>
              <a:t>Shorter time to market.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altLang="en-US" dirty="0">
                <a:solidFill>
                  <a:schemeClr val="tx1"/>
                </a:solidFill>
                <a:ea typeface="ヒラギノ角ゴ Pro W3" pitchFamily="44" charset="-128"/>
              </a:rPr>
              <a:t>Easier to maintain.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altLang="en-US" dirty="0">
                <a:solidFill>
                  <a:schemeClr val="tx1"/>
                </a:solidFill>
                <a:ea typeface="ヒラギノ角ゴ Pro W3" pitchFamily="44" charset="-128"/>
              </a:rPr>
              <a:t>Simpler programming models.</a:t>
            </a:r>
          </a:p>
          <a:p>
            <a:pPr algn="ctr">
              <a:lnSpc>
                <a:spcPct val="100000"/>
              </a:lnSpc>
            </a:pPr>
            <a:endParaRPr lang="en-GB" altLang="en-US" dirty="0">
              <a:ea typeface="ヒラギノ角ゴ Pro W3" pitchFamily="4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060066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Text Placeholder 2"/>
          <p:cNvSpPr>
            <a:spLocks noGrp="1"/>
          </p:cNvSpPr>
          <p:nvPr>
            <p:ph type="body" sz="quarter" idx="16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indent="0" algn="ctr">
              <a:buNone/>
            </a:pPr>
            <a:r>
              <a:rPr lang="en-GB" altLang="en-US" dirty="0">
                <a:solidFill>
                  <a:schemeClr val="tx1"/>
                </a:solidFill>
                <a:ea typeface="ヒラギノ角ゴ Pro W3" pitchFamily="44" charset="-128"/>
              </a:rPr>
              <a:t>What Microservices can learn</a:t>
            </a:r>
            <a:br>
              <a:rPr lang="en-GB" altLang="en-US" dirty="0">
                <a:solidFill>
                  <a:schemeClr val="tx1"/>
                </a:solidFill>
                <a:ea typeface="ヒラギノ角ゴ Pro W3" pitchFamily="44" charset="-128"/>
              </a:rPr>
            </a:br>
            <a:r>
              <a:rPr lang="en-GB" altLang="en-US" dirty="0">
                <a:solidFill>
                  <a:schemeClr val="tx1"/>
                </a:solidFill>
                <a:ea typeface="ヒラギノ角ゴ Pro W3" pitchFamily="44" charset="-128"/>
              </a:rPr>
              <a:t> from Trading Systems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7"/>
          </p:nvPr>
        </p:nvSpPr>
        <p:spPr bwMode="auto">
          <a:xfrm>
            <a:off x="251520" y="1988840"/>
            <a:ext cx="8443664" cy="3888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altLang="en-US" dirty="0">
                <a:solidFill>
                  <a:schemeClr val="tx1"/>
                </a:solidFill>
                <a:ea typeface="ヒラギノ角ゴ Pro W3" pitchFamily="44" charset="-128"/>
              </a:rPr>
              <a:t>Trading system have been working with performant distributed systems for years.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altLang="en-US" dirty="0">
                <a:solidFill>
                  <a:schemeClr val="tx1"/>
                </a:solidFill>
                <a:ea typeface="ヒラギノ角ゴ Pro W3" pitchFamily="44" charset="-128"/>
              </a:rPr>
              <a:t>Asynchronous messaging, how to test correctness and performance for latencies you cannot see.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altLang="en-US" dirty="0">
                <a:solidFill>
                  <a:schemeClr val="tx1"/>
                </a:solidFill>
                <a:ea typeface="ヒラギノ角ゴ Pro W3" pitchFamily="44" charset="-128"/>
              </a:rPr>
              <a:t>Building deterministic, highly reproducible systems.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GB" altLang="en-US" dirty="0">
              <a:ea typeface="ヒラギノ角ゴ Pro W3" pitchFamily="4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93617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Text Placeholder 2"/>
          <p:cNvSpPr>
            <a:spLocks noGrp="1"/>
          </p:cNvSpPr>
          <p:nvPr>
            <p:ph type="body" sz="quarter" idx="16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indent="0" algn="ctr">
              <a:buNone/>
            </a:pPr>
            <a:r>
              <a:rPr lang="en-GB" altLang="en-US" dirty="0">
                <a:ea typeface="ヒラギノ角ゴ Pro W3" pitchFamily="44" charset="-128"/>
              </a:rPr>
              <a:t>What is low latency?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17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indent="0" algn="ctr">
              <a:lnSpc>
                <a:spcPct val="100000"/>
              </a:lnSpc>
              <a:buNone/>
            </a:pPr>
            <a:r>
              <a:rPr lang="en-GB" altLang="en-US" sz="2800" dirty="0">
                <a:solidFill>
                  <a:schemeClr val="tx1"/>
                </a:solidFill>
                <a:ea typeface="ヒラギノ角ゴ Pro W3" pitchFamily="44" charset="-128"/>
              </a:rPr>
              <a:t>You have a view on how much the response time</a:t>
            </a:r>
            <a:br>
              <a:rPr lang="en-GB" altLang="en-US" sz="2800" dirty="0">
                <a:solidFill>
                  <a:schemeClr val="tx1"/>
                </a:solidFill>
                <a:ea typeface="ヒラギノ角ゴ Pro W3" pitchFamily="44" charset="-128"/>
              </a:rPr>
            </a:br>
            <a:r>
              <a:rPr lang="en-GB" altLang="en-US" sz="2800" dirty="0">
                <a:solidFill>
                  <a:schemeClr val="tx1"/>
                </a:solidFill>
                <a:ea typeface="ヒラギノ角ゴ Pro W3" pitchFamily="44" charset="-128"/>
              </a:rPr>
              <a:t> of a system costs your business.</a:t>
            </a:r>
          </a:p>
          <a:p>
            <a:pPr marL="0" indent="0" algn="ctr">
              <a:lnSpc>
                <a:spcPct val="100000"/>
              </a:lnSpc>
              <a:buNone/>
            </a:pPr>
            <a:endParaRPr lang="en-GB" altLang="en-US" sz="2800" dirty="0">
              <a:solidFill>
                <a:schemeClr val="tx1"/>
              </a:solidFill>
              <a:ea typeface="ヒラギノ角ゴ Pro W3" pitchFamily="44" charset="-128"/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en-GB" altLang="en-US" sz="2800" dirty="0">
                <a:solidFill>
                  <a:schemeClr val="tx1"/>
                </a:solidFill>
                <a:ea typeface="ヒラギノ角ゴ Pro W3" pitchFamily="44" charset="-128"/>
              </a:rPr>
              <a:t>or</a:t>
            </a:r>
          </a:p>
          <a:p>
            <a:pPr marL="0" indent="0" algn="ctr">
              <a:lnSpc>
                <a:spcPct val="100000"/>
              </a:lnSpc>
              <a:buNone/>
            </a:pPr>
            <a:endParaRPr lang="en-GB" altLang="en-US" sz="2800" dirty="0">
              <a:solidFill>
                <a:schemeClr val="tx1"/>
              </a:solidFill>
              <a:ea typeface="ヒラギノ角ゴ Pro W3" pitchFamily="44" charset="-128"/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en-GB" altLang="en-US" sz="2800" dirty="0">
                <a:solidFill>
                  <a:schemeClr val="tx1"/>
                </a:solidFill>
                <a:ea typeface="ヒラギノ角ゴ Pro W3" pitchFamily="44" charset="-128"/>
              </a:rPr>
              <a:t>You care about latencies you can only measure</a:t>
            </a:r>
            <a:br>
              <a:rPr lang="en-GB" altLang="en-US" sz="2800" dirty="0">
                <a:solidFill>
                  <a:schemeClr val="tx1"/>
                </a:solidFill>
                <a:ea typeface="ヒラギノ角ゴ Pro W3" pitchFamily="44" charset="-128"/>
              </a:rPr>
            </a:br>
            <a:r>
              <a:rPr lang="en-GB" altLang="en-US" sz="2800" dirty="0">
                <a:solidFill>
                  <a:schemeClr val="tx1"/>
                </a:solidFill>
                <a:ea typeface="ヒラギノ角ゴ Pro W3" pitchFamily="44" charset="-128"/>
              </a:rPr>
              <a:t> as even the worst latencies are too fast to see. </a:t>
            </a:r>
          </a:p>
        </p:txBody>
      </p:sp>
    </p:spTree>
    <p:extLst>
      <p:ext uri="{BB962C8B-B14F-4D97-AF65-F5344CB8AC3E}">
        <p14:creationId xmlns:p14="http://schemas.microsoft.com/office/powerpoint/2010/main" val="33384282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Text Placeholder 2"/>
          <p:cNvSpPr>
            <a:spLocks noGrp="1"/>
          </p:cNvSpPr>
          <p:nvPr>
            <p:ph type="body" sz="quarter" idx="4294967295"/>
          </p:nvPr>
        </p:nvSpPr>
        <p:spPr bwMode="auto">
          <a:xfrm>
            <a:off x="304800" y="1371600"/>
            <a:ext cx="6715472" cy="5009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indent="0" algn="ctr">
              <a:buNone/>
            </a:pPr>
            <a:r>
              <a:rPr lang="en-US" altLang="en-US" sz="4000" dirty="0">
                <a:ea typeface="ヒラギノ角ゴ Pro W3" pitchFamily="44" charset="-128"/>
              </a:rPr>
              <a:t>Peter Lawrey</a:t>
            </a:r>
          </a:p>
          <a:p>
            <a:pPr marL="0" indent="0" algn="ctr">
              <a:buNone/>
            </a:pPr>
            <a:endParaRPr lang="en-US" altLang="en-US" sz="2800" dirty="0">
              <a:ea typeface="ヒラギノ角ゴ Pro W3" pitchFamily="44" charset="-128"/>
            </a:endParaRPr>
          </a:p>
          <a:p>
            <a:pPr marL="0" indent="0" algn="ctr">
              <a:buNone/>
            </a:pPr>
            <a:r>
              <a:rPr lang="en-US" altLang="en-US" dirty="0">
                <a:ea typeface="ヒラギノ角ゴ Pro W3" pitchFamily="44" charset="-128"/>
              </a:rPr>
              <a:t>Java Developer / Consultant for investment banks and hedge funds</a:t>
            </a:r>
            <a:br>
              <a:rPr lang="en-US" altLang="en-US" dirty="0">
                <a:ea typeface="ヒラギノ角ゴ Pro W3" pitchFamily="44" charset="-128"/>
              </a:rPr>
            </a:br>
            <a:r>
              <a:rPr lang="en-US" altLang="en-US" dirty="0">
                <a:ea typeface="ヒラギノ角ゴ Pro W3" pitchFamily="44" charset="-128"/>
              </a:rPr>
              <a:t> for 9 years.</a:t>
            </a:r>
          </a:p>
          <a:p>
            <a:pPr marL="0" indent="0" algn="ctr">
              <a:buNone/>
            </a:pPr>
            <a:endParaRPr lang="en-US" altLang="en-US" dirty="0">
              <a:ea typeface="ヒラギノ角ゴ Pro W3" pitchFamily="44" charset="-128"/>
            </a:endParaRPr>
          </a:p>
          <a:p>
            <a:pPr marL="0" indent="0" algn="ctr">
              <a:buNone/>
            </a:pPr>
            <a:r>
              <a:rPr lang="en-US" altLang="en-US" dirty="0">
                <a:ea typeface="ヒラギノ角ゴ Pro W3" pitchFamily="44" charset="-128"/>
              </a:rPr>
              <a:t>Most answers for Java and JVM on stackoverflow.com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096" y="1051692"/>
            <a:ext cx="2060408" cy="5761684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Text Placeholder 2"/>
          <p:cNvSpPr>
            <a:spLocks noGrp="1"/>
          </p:cNvSpPr>
          <p:nvPr>
            <p:ph type="body" sz="quarter" idx="16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indent="0" algn="ctr">
              <a:buNone/>
            </a:pPr>
            <a:r>
              <a:rPr lang="en-GB" altLang="en-US" dirty="0">
                <a:solidFill>
                  <a:schemeClr val="tx1"/>
                </a:solidFill>
                <a:ea typeface="ヒラギノ角ゴ Pro W3" pitchFamily="44" charset="-128"/>
              </a:rPr>
              <a:t>Example of low latency?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17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GB" altLang="en-US" sz="2800" dirty="0">
                <a:solidFill>
                  <a:schemeClr val="tx1"/>
                </a:solidFill>
                <a:ea typeface="ヒラギノ角ゴ Pro W3" pitchFamily="44" charset="-128"/>
              </a:rPr>
              <a:t>An Investment Bank measured the 99.999%ile (worst 1 in 100,000) latency of our Chronicle FIX engine at 450 micro-seconds. </a:t>
            </a:r>
          </a:p>
          <a:p>
            <a:pPr marL="0" indent="0">
              <a:lnSpc>
                <a:spcPct val="100000"/>
              </a:lnSpc>
              <a:buNone/>
            </a:pPr>
            <a:endParaRPr lang="en-GB" altLang="en-US" sz="2800" dirty="0">
              <a:solidFill>
                <a:schemeClr val="tx1"/>
              </a:solidFill>
              <a:ea typeface="ヒラギノ角ゴ Pro W3" pitchFamily="44" charset="-128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GB" altLang="en-US" sz="2800" dirty="0">
                <a:solidFill>
                  <a:schemeClr val="tx1"/>
                </a:solidFill>
                <a:ea typeface="ヒラギノ角ゴ Pro W3" pitchFamily="44" charset="-128"/>
              </a:rPr>
              <a:t>This was unacceptable to them. </a:t>
            </a:r>
          </a:p>
          <a:p>
            <a:pPr marL="0" indent="0">
              <a:lnSpc>
                <a:spcPct val="100000"/>
              </a:lnSpc>
              <a:buNone/>
            </a:pPr>
            <a:endParaRPr lang="en-GB" altLang="en-US" sz="2800" dirty="0">
              <a:solidFill>
                <a:schemeClr val="tx1"/>
              </a:solidFill>
              <a:ea typeface="ヒラギノ角ゴ Pro W3" pitchFamily="44" charset="-128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GB" altLang="en-US" sz="2800" dirty="0">
                <a:solidFill>
                  <a:schemeClr val="tx1"/>
                </a:solidFill>
                <a:ea typeface="ヒラギノ角ゴ Pro W3" pitchFamily="44" charset="-128"/>
              </a:rPr>
              <a:t>We fixed this bug and dropped it to below 35 micro-seconds.</a:t>
            </a:r>
          </a:p>
        </p:txBody>
      </p:sp>
    </p:spTree>
    <p:extLst>
      <p:ext uri="{BB962C8B-B14F-4D97-AF65-F5344CB8AC3E}">
        <p14:creationId xmlns:p14="http://schemas.microsoft.com/office/powerpoint/2010/main" val="3583151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Text Placeholder 2"/>
          <p:cNvSpPr>
            <a:spLocks noGrp="1"/>
          </p:cNvSpPr>
          <p:nvPr>
            <p:ph type="body" sz="quarter" idx="16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indent="0" algn="ctr">
              <a:buNone/>
            </a:pPr>
            <a:r>
              <a:rPr lang="en-GB" altLang="en-US" dirty="0">
                <a:solidFill>
                  <a:schemeClr val="tx1"/>
                </a:solidFill>
                <a:ea typeface="ヒラギノ角ゴ Pro W3" pitchFamily="44" charset="-128"/>
              </a:rPr>
              <a:t>Where do they overlap.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7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altLang="en-US" sz="2800" dirty="0">
                <a:solidFill>
                  <a:schemeClr val="tx1"/>
                </a:solidFill>
                <a:ea typeface="ヒラギノ角ゴ Pro W3" pitchFamily="44" charset="-128"/>
              </a:rPr>
              <a:t>Microservices and Trading Systems have high level principles of 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altLang="en-US" sz="2800" dirty="0">
                <a:solidFill>
                  <a:schemeClr val="tx1"/>
                </a:solidFill>
                <a:ea typeface="ヒラギノ角ゴ Pro W3" pitchFamily="44" charset="-128"/>
              </a:rPr>
              <a:t>Simple component based design.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altLang="en-US" sz="2800" dirty="0">
                <a:solidFill>
                  <a:schemeClr val="tx1"/>
                </a:solidFill>
                <a:ea typeface="ヒラギノ角ゴ Pro W3" pitchFamily="44" charset="-128"/>
              </a:rPr>
              <a:t>Asynchronous messaging.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altLang="en-US" sz="2800" dirty="0">
                <a:solidFill>
                  <a:schemeClr val="tx1"/>
                </a:solidFill>
                <a:ea typeface="ヒラギノ角ゴ Pro W3" pitchFamily="44" charset="-128"/>
              </a:rPr>
              <a:t>Automated, dynamic deployment of services.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altLang="en-US" sz="2800" dirty="0">
                <a:solidFill>
                  <a:schemeClr val="tx1"/>
                </a:solidFill>
                <a:ea typeface="ヒラギノ角ゴ Pro W3" pitchFamily="44" charset="-128"/>
              </a:rPr>
              <a:t>Service private data sets.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altLang="en-US" sz="2800" dirty="0">
                <a:solidFill>
                  <a:schemeClr val="tx1"/>
                </a:solidFill>
                <a:ea typeface="ヒラギノ角ゴ Pro W3" pitchFamily="44" charset="-128"/>
              </a:rPr>
              <a:t>Transparent messaging.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altLang="en-US" sz="2800" dirty="0">
                <a:solidFill>
                  <a:schemeClr val="tx1"/>
                </a:solidFill>
                <a:ea typeface="ヒラギノ角ゴ Pro W3" pitchFamily="44" charset="-128"/>
              </a:rPr>
              <a:t>Teams can develop independently based on well defined contracts.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GB" altLang="en-US" sz="2800" dirty="0">
              <a:ea typeface="ヒラギノ角ゴ Pro W3" pitchFamily="4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666380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/>
          <p:cNvSpPr>
            <a:spLocks noGrp="1"/>
          </p:cNvSpPr>
          <p:nvPr>
            <p:ph type="body" sz="quarter" idx="16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indent="0">
              <a:buNone/>
            </a:pPr>
            <a:r>
              <a:rPr lang="en-GB" altLang="en-US" sz="2800" dirty="0">
                <a:solidFill>
                  <a:schemeClr val="tx1"/>
                </a:solidFill>
                <a:ea typeface="ヒラギノ角ゴ Pro W3" pitchFamily="44" charset="-128"/>
              </a:rPr>
              <a:t>Each output is the result of one input message. </a:t>
            </a:r>
            <a:br>
              <a:rPr lang="en-GB" altLang="en-US" sz="2800" dirty="0">
                <a:solidFill>
                  <a:schemeClr val="tx1"/>
                </a:solidFill>
                <a:ea typeface="ヒラギノ角ゴ Pro W3" pitchFamily="44" charset="-128"/>
              </a:rPr>
            </a:br>
            <a:r>
              <a:rPr lang="en-GB" altLang="en-US" sz="2800" dirty="0">
                <a:solidFill>
                  <a:schemeClr val="tx1"/>
                </a:solidFill>
                <a:ea typeface="ヒラギノ角ゴ Pro W3" pitchFamily="44" charset="-128"/>
              </a:rPr>
              <a:t>This is useful for gateways, both in and out of your system. Highly concurrent.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2060848"/>
            <a:ext cx="8143875" cy="283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8388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/>
          <p:cNvSpPr>
            <a:spLocks noGrp="1"/>
          </p:cNvSpPr>
          <p:nvPr>
            <p:ph type="body" sz="quarter" idx="16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indent="0">
              <a:buNone/>
            </a:pPr>
            <a:r>
              <a:rPr lang="en-GB" altLang="en-US" sz="2800" dirty="0">
                <a:solidFill>
                  <a:schemeClr val="tx1"/>
                </a:solidFill>
                <a:ea typeface="ヒラギノ角ゴ Pro W3" pitchFamily="44" charset="-128"/>
              </a:rPr>
              <a:t>Each output is the result of ALL the inputs. Instead of replying ALL input message each time, the Function could save an accumulated state.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2060848"/>
            <a:ext cx="8143875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5616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38" y="692696"/>
            <a:ext cx="8884158" cy="6010370"/>
          </a:xfrm>
          <a:prstGeom prst="rect">
            <a:avLst/>
          </a:prstGeom>
        </p:spPr>
      </p:pic>
      <p:sp>
        <p:nvSpPr>
          <p:cNvPr id="5" name="Text Placeholder 2"/>
          <p:cNvSpPr>
            <a:spLocks noGrp="1"/>
          </p:cNvSpPr>
          <p:nvPr>
            <p:ph type="body" sz="quarter" idx="16"/>
          </p:nvPr>
        </p:nvSpPr>
        <p:spPr bwMode="auto">
          <a:xfrm>
            <a:off x="2699792" y="1700808"/>
            <a:ext cx="5688632" cy="1584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indent="0">
              <a:buNone/>
            </a:pPr>
            <a:r>
              <a:rPr lang="en-GB" altLang="en-US" sz="2400" dirty="0">
                <a:solidFill>
                  <a:schemeClr val="tx1"/>
                </a:solidFill>
                <a:ea typeface="ヒラギノ角ゴ Pro W3" pitchFamily="44" charset="-128"/>
              </a:rPr>
              <a:t>Your critical path as a series of low latency, non blocking tasks. This keeps your latencies end to end consistently low.</a:t>
            </a:r>
          </a:p>
        </p:txBody>
      </p:sp>
    </p:spTree>
    <p:extLst>
      <p:ext uri="{BB962C8B-B14F-4D97-AF65-F5344CB8AC3E}">
        <p14:creationId xmlns:p14="http://schemas.microsoft.com/office/powerpoint/2010/main" val="34891720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620688"/>
            <a:ext cx="8983980" cy="6077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6415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Text Placeholder 2"/>
          <p:cNvSpPr>
            <a:spLocks noGrp="1"/>
          </p:cNvSpPr>
          <p:nvPr>
            <p:ph type="body" sz="quarter" idx="16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indent="0" algn="ctr">
              <a:buNone/>
            </a:pPr>
            <a:r>
              <a:rPr lang="en-GB" altLang="en-US" dirty="0">
                <a:ea typeface="ヒラギノ角ゴ Pro W3" pitchFamily="44" charset="-128"/>
              </a:rPr>
              <a:t>To go faster use private data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7"/>
          </p:nvPr>
        </p:nvSpPr>
        <p:spPr bwMode="auto">
          <a:xfrm>
            <a:off x="251520" y="1556792"/>
            <a:ext cx="8443664" cy="1008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indent="0" algn="ctr">
              <a:lnSpc>
                <a:spcPct val="100000"/>
              </a:lnSpc>
              <a:buNone/>
            </a:pPr>
            <a:r>
              <a:rPr lang="en-GB" altLang="en-US" sz="2800" dirty="0">
                <a:solidFill>
                  <a:schemeClr val="tx1"/>
                </a:solidFill>
                <a:ea typeface="ヒラギノ角ゴ Pro W3" pitchFamily="44" charset="-128"/>
              </a:rPr>
              <a:t>Micro-services do something simple </a:t>
            </a:r>
            <a:br>
              <a:rPr lang="en-GB" altLang="en-US" sz="2800" dirty="0">
                <a:solidFill>
                  <a:schemeClr val="tx1"/>
                </a:solidFill>
                <a:ea typeface="ヒラギノ角ゴ Pro W3" pitchFamily="44" charset="-128"/>
              </a:rPr>
            </a:br>
            <a:r>
              <a:rPr lang="en-GB" altLang="en-US" sz="2800" dirty="0">
                <a:solidFill>
                  <a:schemeClr val="tx1"/>
                </a:solidFill>
                <a:ea typeface="ヒラギノ角ゴ Pro W3" pitchFamily="44" charset="-128"/>
              </a:rPr>
              <a:t>with privately held data. </a:t>
            </a:r>
          </a:p>
          <a:p>
            <a:pPr marL="0" indent="0">
              <a:lnSpc>
                <a:spcPct val="100000"/>
              </a:lnSpc>
              <a:buNone/>
            </a:pPr>
            <a:endParaRPr lang="en-GB" altLang="en-US" sz="2800" dirty="0">
              <a:ea typeface="ヒラギノ角ゴ Pro W3" pitchFamily="44" charset="-128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9106409"/>
              </p:ext>
            </p:extLst>
          </p:nvPr>
        </p:nvGraphicFramePr>
        <p:xfrm>
          <a:off x="391542" y="2564904"/>
          <a:ext cx="8496946" cy="40067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04256">
                  <a:extLst>
                    <a:ext uri="{9D8B030D-6E8A-4147-A177-3AD203B41FA5}">
                      <a16:colId xmlns:a16="http://schemas.microsoft.com/office/drawing/2014/main" val="1076525183"/>
                    </a:ext>
                  </a:extLst>
                </a:gridCol>
                <a:gridCol w="2160240">
                  <a:extLst>
                    <a:ext uri="{9D8B030D-6E8A-4147-A177-3AD203B41FA5}">
                      <a16:colId xmlns:a16="http://schemas.microsoft.com/office/drawing/2014/main" val="2686843318"/>
                    </a:ext>
                  </a:extLst>
                </a:gridCol>
                <a:gridCol w="1908214">
                  <a:extLst>
                    <a:ext uri="{9D8B030D-6E8A-4147-A177-3AD203B41FA5}">
                      <a16:colId xmlns:a16="http://schemas.microsoft.com/office/drawing/2014/main" val="1719623851"/>
                    </a:ext>
                  </a:extLst>
                </a:gridCol>
                <a:gridCol w="2124236">
                  <a:extLst>
                    <a:ext uri="{9D8B030D-6E8A-4147-A177-3AD203B41FA5}">
                      <a16:colId xmlns:a16="http://schemas.microsoft.com/office/drawing/2014/main" val="1629075822"/>
                    </a:ext>
                  </a:extLst>
                </a:gridCol>
              </a:tblGrid>
              <a:tr h="705678">
                <a:tc>
                  <a:txBody>
                    <a:bodyPr/>
                    <a:lstStyle/>
                    <a:p>
                      <a:pPr algn="ctr"/>
                      <a:r>
                        <a:rPr lang="en-GB" sz="2800" dirty="0"/>
                        <a:t>Cache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/>
                        <a:t>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/>
                        <a:t>Clock Cycles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/>
                        <a:t>Private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2419193"/>
                  </a:ext>
                </a:extLst>
              </a:tr>
              <a:tr h="705678">
                <a:tc>
                  <a:txBody>
                    <a:bodyPr/>
                    <a:lstStyle/>
                    <a:p>
                      <a:r>
                        <a:rPr lang="en-GB" sz="2800" dirty="0"/>
                        <a:t>L1 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dirty="0"/>
                        <a:t>32 KB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dirty="0">
                          <a:solidFill>
                            <a:srgbClr val="63BD5B"/>
                          </a:solidFill>
                        </a:rPr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2405779"/>
                  </a:ext>
                </a:extLst>
              </a:tr>
              <a:tr h="705678">
                <a:tc>
                  <a:txBody>
                    <a:bodyPr/>
                    <a:lstStyle/>
                    <a:p>
                      <a:r>
                        <a:rPr lang="en-GB" sz="2800" dirty="0"/>
                        <a:t>L1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dirty="0"/>
                        <a:t>32 KB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dirty="0">
                          <a:solidFill>
                            <a:srgbClr val="63BD5B"/>
                          </a:solidFill>
                        </a:rPr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8288513"/>
                  </a:ext>
                </a:extLst>
              </a:tr>
              <a:tr h="705678">
                <a:tc>
                  <a:txBody>
                    <a:bodyPr/>
                    <a:lstStyle/>
                    <a:p>
                      <a:r>
                        <a:rPr lang="en-GB" sz="2800" dirty="0"/>
                        <a:t>L2 Cache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dirty="0"/>
                        <a:t>256 KB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dirty="0">
                          <a:solidFill>
                            <a:srgbClr val="63BD5B"/>
                          </a:solidFill>
                        </a:rPr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5399004"/>
                  </a:ext>
                </a:extLst>
              </a:tr>
              <a:tr h="705678">
                <a:tc>
                  <a:txBody>
                    <a:bodyPr/>
                    <a:lstStyle/>
                    <a:p>
                      <a:r>
                        <a:rPr lang="en-GB" sz="2800" dirty="0"/>
                        <a:t>L3 Cache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dirty="0"/>
                        <a:t>1 MB – </a:t>
                      </a:r>
                      <a:br>
                        <a:rPr lang="en-GB" sz="2800" dirty="0"/>
                      </a:br>
                      <a:r>
                        <a:rPr lang="en-GB" sz="2800" dirty="0"/>
                        <a:t>48 MB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dirty="0"/>
                        <a:t>40 - 70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dirty="0">
                          <a:solidFill>
                            <a:srgbClr val="FFC000"/>
                          </a:solidFill>
                        </a:rPr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89914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5154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Text Placeholder 2"/>
          <p:cNvSpPr>
            <a:spLocks noGrp="1"/>
          </p:cNvSpPr>
          <p:nvPr>
            <p:ph type="body" sz="quarter" idx="16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indent="0" algn="ctr">
              <a:buNone/>
            </a:pPr>
            <a:r>
              <a:rPr lang="en-GB" altLang="en-US" dirty="0">
                <a:ea typeface="ヒラギノ角ゴ Pro W3" pitchFamily="44" charset="-128"/>
              </a:rPr>
              <a:t>A Computer is a Distributed System.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7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GB" altLang="en-US" sz="2800" dirty="0">
                <a:ea typeface="ヒラギノ角ゴ Pro W3" pitchFamily="44" charset="-128"/>
              </a:rPr>
              <a:t>When you are considering short time scales of 10 micro-seconds or less, you have to consider that each core as a processor of it’s own.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altLang="en-US" sz="2800" dirty="0">
                <a:ea typeface="ヒラギノ角ゴ Pro W3" pitchFamily="44" charset="-128"/>
              </a:rPr>
              <a:t>Each core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altLang="en-US" sz="2800" dirty="0">
                <a:ea typeface="ヒラギノ角ゴ Pro W3" pitchFamily="44" charset="-128"/>
              </a:rPr>
              <a:t>has it’s own memory (L1 &amp; L2 caches)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altLang="en-US" sz="2800" dirty="0">
                <a:ea typeface="ヒラギノ角ゴ Pro W3" pitchFamily="44" charset="-128"/>
              </a:rPr>
              <a:t>can run independently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altLang="en-US" sz="2800" dirty="0">
                <a:ea typeface="ヒラギノ角ゴ Pro W3" pitchFamily="44" charset="-128"/>
              </a:rPr>
              <a:t>communicates with other cores via a L2 cache coherence bus.</a:t>
            </a:r>
          </a:p>
          <a:p>
            <a:pPr marL="0" indent="0">
              <a:lnSpc>
                <a:spcPct val="100000"/>
              </a:lnSpc>
              <a:buNone/>
            </a:pPr>
            <a:endParaRPr lang="en-GB" altLang="en-US" sz="2800" dirty="0">
              <a:ea typeface="ヒラギノ角ゴ Pro W3" pitchFamily="4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052840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999" y="719999"/>
            <a:ext cx="7315200" cy="582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721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720000"/>
            <a:ext cx="7315200" cy="582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766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Text Placeholder 2"/>
          <p:cNvSpPr>
            <a:spLocks noGrp="1"/>
          </p:cNvSpPr>
          <p:nvPr>
            <p:ph type="body" sz="quarter" idx="4294967295"/>
          </p:nvPr>
        </p:nvSpPr>
        <p:spPr bwMode="auto">
          <a:xfrm>
            <a:off x="304800" y="1371600"/>
            <a:ext cx="8515672" cy="5009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indent="0" algn="ctr">
              <a:buNone/>
            </a:pPr>
            <a:r>
              <a:rPr lang="en-US" altLang="en-US" sz="4000" dirty="0">
                <a:ea typeface="ヒラギノ角ゴ Pro W3" pitchFamily="44" charset="-128"/>
              </a:rPr>
              <a:t>Chronicle</a:t>
            </a:r>
            <a:r>
              <a:rPr lang="en-US" altLang="en-US" dirty="0">
                <a:ea typeface="ヒラギノ角ゴ Pro W3" pitchFamily="44" charset="-128"/>
              </a:rPr>
              <a:t> </a:t>
            </a:r>
            <a:r>
              <a:rPr lang="en-US" altLang="en-US" sz="4000" dirty="0">
                <a:ea typeface="ヒラギノ角ゴ Pro W3" pitchFamily="44" charset="-128"/>
              </a:rPr>
              <a:t>Software</a:t>
            </a:r>
            <a:endParaRPr lang="en-US" altLang="en-US" sz="2400" dirty="0">
              <a:ea typeface="ヒラギノ角ゴ Pro W3" pitchFamily="44" charset="-128"/>
            </a:endParaRPr>
          </a:p>
          <a:p>
            <a:pPr marL="0" indent="0" algn="ctr">
              <a:buNone/>
            </a:pPr>
            <a:endParaRPr lang="en-US" altLang="en-US" sz="2800" dirty="0">
              <a:ea typeface="ヒラギノ角ゴ Pro W3" pitchFamily="44" charset="-128"/>
            </a:endParaRPr>
          </a:p>
          <a:p>
            <a:pPr marL="0" indent="0" algn="ctr">
              <a:buNone/>
            </a:pPr>
            <a:r>
              <a:rPr lang="en-US" altLang="en-US" dirty="0">
                <a:ea typeface="ヒラギノ角ゴ Pro W3" pitchFamily="44" charset="-128"/>
              </a:rPr>
              <a:t>Build a skeleton high performance system</a:t>
            </a:r>
            <a:br>
              <a:rPr lang="en-US" altLang="en-US" dirty="0">
                <a:ea typeface="ヒラギノ角ゴ Pro W3" pitchFamily="44" charset="-128"/>
              </a:rPr>
            </a:br>
            <a:r>
              <a:rPr lang="en-US" altLang="en-US" dirty="0">
                <a:ea typeface="ヒラギノ角ゴ Pro W3" pitchFamily="44" charset="-128"/>
              </a:rPr>
              <a:t> in Java in a one week workshop.</a:t>
            </a:r>
          </a:p>
          <a:p>
            <a:pPr marL="0" indent="0">
              <a:buNone/>
            </a:pPr>
            <a:endParaRPr lang="en-US" altLang="en-US" sz="2400" dirty="0">
              <a:ea typeface="ヒラギノ角ゴ Pro W3" pitchFamily="4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790090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720000"/>
            <a:ext cx="7315200" cy="582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2440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Text Placeholder 2"/>
          <p:cNvSpPr>
            <a:spLocks noGrp="1"/>
          </p:cNvSpPr>
          <p:nvPr>
            <p:ph type="body" sz="quarter" idx="16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indent="0" algn="ctr">
              <a:buNone/>
            </a:pPr>
            <a:r>
              <a:rPr lang="en-GB" altLang="en-US" dirty="0">
                <a:ea typeface="ヒラギノ角ゴ Pro W3" pitchFamily="44" charset="-128"/>
              </a:rPr>
              <a:t>Testing and Debugging Microservices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7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indent="0" algn="ctr">
              <a:lnSpc>
                <a:spcPct val="100000"/>
              </a:lnSpc>
              <a:buNone/>
            </a:pPr>
            <a:r>
              <a:rPr lang="en-GB" altLang="en-US" sz="2800" dirty="0">
                <a:ea typeface="ヒラギノ角ゴ Pro W3" pitchFamily="44" charset="-128"/>
              </a:rPr>
              <a:t>Frameworks can make testing and debugging harder.</a:t>
            </a:r>
          </a:p>
          <a:p>
            <a:pPr marL="0" indent="0" algn="ctr">
              <a:lnSpc>
                <a:spcPct val="100000"/>
              </a:lnSpc>
              <a:buNone/>
            </a:pPr>
            <a:endParaRPr lang="en-GB" altLang="en-US" sz="2800" dirty="0">
              <a:ea typeface="ヒラギノ角ゴ Pro W3" pitchFamily="44" charset="-128"/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en-GB" altLang="en-US" sz="2800" dirty="0">
                <a:ea typeface="ヒラギノ角ゴ Pro W3" pitchFamily="44" charset="-128"/>
              </a:rPr>
              <a:t>You need to be able to test and debug your components without the framework, or a transport.</a:t>
            </a:r>
          </a:p>
        </p:txBody>
      </p:sp>
    </p:spTree>
    <p:extLst>
      <p:ext uri="{BB962C8B-B14F-4D97-AF65-F5344CB8AC3E}">
        <p14:creationId xmlns:p14="http://schemas.microsoft.com/office/powerpoint/2010/main" val="7708074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Text Placeholder 2"/>
          <p:cNvSpPr>
            <a:spLocks noGrp="1"/>
          </p:cNvSpPr>
          <p:nvPr>
            <p:ph type="body" sz="quarter" idx="16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indent="0" algn="ctr">
              <a:buNone/>
            </a:pPr>
            <a:r>
              <a:rPr lang="en-GB" altLang="en-US" dirty="0">
                <a:ea typeface="ヒラギノ角ゴ Pro W3" pitchFamily="44" charset="-128"/>
              </a:rPr>
              <a:t>Turning a Monolith into Microservices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7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indent="0" algn="ctr">
              <a:lnSpc>
                <a:spcPct val="100000"/>
              </a:lnSpc>
              <a:buNone/>
            </a:pPr>
            <a:endParaRPr lang="en-GB" altLang="en-US" sz="3600" dirty="0">
              <a:ea typeface="ヒラギノ角ゴ Pro W3" pitchFamily="44" charset="-128"/>
            </a:endParaRPr>
          </a:p>
          <a:p>
            <a:pPr marL="0" indent="0" algn="ctr">
              <a:lnSpc>
                <a:spcPct val="100000"/>
              </a:lnSpc>
              <a:buNone/>
            </a:pPr>
            <a:endParaRPr lang="en-GB" altLang="en-US" sz="3600" dirty="0">
              <a:ea typeface="ヒラギノ角ゴ Pro W3" pitchFamily="44" charset="-128"/>
            </a:endParaRPr>
          </a:p>
          <a:p>
            <a:pPr marL="0" indent="0" algn="ctr">
              <a:lnSpc>
                <a:spcPct val="100000"/>
              </a:lnSpc>
              <a:buNone/>
            </a:pPr>
            <a:endParaRPr lang="en-GB" altLang="en-US" sz="3600" dirty="0">
              <a:ea typeface="ヒラギノ角ゴ Pro W3" pitchFamily="44" charset="-128"/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en-GB" altLang="en-US" sz="3600" dirty="0">
                <a:ea typeface="ヒラギノ角ゴ Pro W3" pitchFamily="44" charset="-128"/>
              </a:rPr>
              <a:t>Business Component + Transport = Service.</a:t>
            </a:r>
          </a:p>
        </p:txBody>
      </p:sp>
    </p:spTree>
    <p:extLst>
      <p:ext uri="{BB962C8B-B14F-4D97-AF65-F5344CB8AC3E}">
        <p14:creationId xmlns:p14="http://schemas.microsoft.com/office/powerpoint/2010/main" val="36565843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Text Placeholder 2"/>
          <p:cNvSpPr>
            <a:spLocks noGrp="1"/>
          </p:cNvSpPr>
          <p:nvPr>
            <p:ph type="body" sz="quarter" idx="16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indent="0" algn="ctr">
              <a:buNone/>
            </a:pPr>
            <a:r>
              <a:rPr lang="en-GB" altLang="en-US" dirty="0">
                <a:ea typeface="ヒラギノ角ゴ Pro W3" pitchFamily="44" charset="-128"/>
              </a:rPr>
              <a:t>Starting with a simple contract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7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indent="0" algn="ctr">
              <a:lnSpc>
                <a:spcPct val="100000"/>
              </a:lnSpc>
              <a:buNone/>
            </a:pPr>
            <a:r>
              <a:rPr lang="en-GB" altLang="en-US" sz="2800" dirty="0">
                <a:ea typeface="ヒラギノ角ゴ Pro W3" pitchFamily="44" charset="-128"/>
              </a:rPr>
              <a:t>An asynchronous message has a type, a payload </a:t>
            </a:r>
            <a:br>
              <a:rPr lang="en-GB" altLang="en-US" sz="2800" dirty="0">
                <a:ea typeface="ヒラギノ角ゴ Pro W3" pitchFamily="44" charset="-128"/>
              </a:rPr>
            </a:br>
            <a:r>
              <a:rPr lang="en-GB" altLang="en-US" sz="2800" dirty="0">
                <a:ea typeface="ヒラギノ角ゴ Pro W3" pitchFamily="44" charset="-128"/>
              </a:rPr>
              <a:t>and doesn’t return a result.</a:t>
            </a: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1440160" y="3169568"/>
            <a:ext cx="7164288" cy="10156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Verdana" panose="020B0604030504040204" pitchFamily="34" charset="0"/>
              </a:rPr>
              <a:t>public interface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SidedMarketDataListener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{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  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Verdana" panose="020B0604030504040204" pitchFamily="34" charset="0"/>
              </a:rPr>
              <a:t>void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onSidedPrice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(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SidedPrice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sidedPrice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);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}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440160" y="4591609"/>
            <a:ext cx="7164288" cy="10156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Verdana" panose="020B0604030504040204" pitchFamily="34" charset="0"/>
              </a:rPr>
              <a:t>public interface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MarketDataListener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{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  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Verdana" panose="020B0604030504040204" pitchFamily="34" charset="0"/>
              </a:rPr>
              <a:t>void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onTopOfBookPrice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(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TopOfBookPrice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price);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}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12059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Text Placeholder 2"/>
          <p:cNvSpPr>
            <a:spLocks noGrp="1"/>
          </p:cNvSpPr>
          <p:nvPr>
            <p:ph type="body" sz="quarter" idx="16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indent="0" algn="ctr">
              <a:buNone/>
            </a:pPr>
            <a:r>
              <a:rPr lang="en-GB" altLang="en-US" dirty="0">
                <a:ea typeface="ヒラギノ角ゴ Pro W3" pitchFamily="44" charset="-128"/>
              </a:rPr>
              <a:t>A Data Transfer Object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7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indent="0">
              <a:buNone/>
            </a:pPr>
            <a:endParaRPr lang="en-GB" altLang="en-US" sz="2400" dirty="0">
              <a:ea typeface="ヒラギノ角ゴ Pro W3" pitchFamily="44" charset="-128"/>
            </a:endParaRP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250974" y="1241322"/>
            <a:ext cx="8816408" cy="452431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Verdana" panose="020B0604030504040204" pitchFamily="34" charset="0"/>
              </a:rPr>
              <a:t>public class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SidedPrice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Verdana" panose="020B0604030504040204" pitchFamily="34" charset="0"/>
              </a:rPr>
              <a:t>extends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AbstractMarshallable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{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   String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Verdana" panose="020B0604030504040204" pitchFamily="34" charset="0"/>
              </a:rPr>
              <a:t>symbol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;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  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Verdana" panose="020B0604030504040204" pitchFamily="34" charset="0"/>
              </a:rPr>
              <a:t>long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Verdana" panose="020B0604030504040204" pitchFamily="34" charset="0"/>
              </a:rPr>
              <a:t>timestamp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;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   Side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Verdana" panose="020B0604030504040204" pitchFamily="34" charset="0"/>
              </a:rPr>
              <a:t>side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;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  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Verdana" panose="020B0604030504040204" pitchFamily="34" charset="0"/>
              </a:rPr>
              <a:t>double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Verdana" panose="020B0604030504040204" pitchFamily="34" charset="0"/>
              </a:rPr>
              <a:t>price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,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Verdana" panose="020B0604030504040204" pitchFamily="34" charset="0"/>
              </a:rPr>
              <a:t>quantity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;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</a:b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  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Verdana" panose="020B0604030504040204" pitchFamily="34" charset="0"/>
              </a:rPr>
              <a:t>public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SidedPrice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(String symbol,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Verdana" panose="020B0604030504040204" pitchFamily="34" charset="0"/>
              </a:rPr>
              <a:t>long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timestamp, Side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side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dirty="0">
                <a:solidFill>
                  <a:srgbClr val="000000"/>
                </a:solidFill>
                <a:latin typeface="Verdana" panose="020B0604030504040204" pitchFamily="34" charset="0"/>
              </a:rPr>
              <a:t>                              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Verdana" panose="020B0604030504040204" pitchFamily="34" charset="0"/>
              </a:rPr>
              <a:t>double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price,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Verdana" panose="020B0604030504040204" pitchFamily="34" charset="0"/>
              </a:rPr>
              <a:t>double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quantity) {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      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Verdana" panose="020B0604030504040204" pitchFamily="34" charset="0"/>
              </a:rPr>
              <a:t>this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Verdana" panose="020B0604030504040204" pitchFamily="34" charset="0"/>
              </a:rPr>
              <a:t>symbol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Verdana" panose="020B0604030504040204" pitchFamily="34" charset="0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= symbol;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      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Verdana" panose="020B0604030504040204" pitchFamily="34" charset="0"/>
              </a:rPr>
              <a:t>this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Verdana" panose="020B0604030504040204" pitchFamily="34" charset="0"/>
              </a:rPr>
              <a:t>timestamp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Verdana" panose="020B0604030504040204" pitchFamily="34" charset="0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= timestamp;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      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Verdana" panose="020B0604030504040204" pitchFamily="34" charset="0"/>
              </a:rPr>
              <a:t>this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Verdana" panose="020B0604030504040204" pitchFamily="34" charset="0"/>
              </a:rPr>
              <a:t>side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Verdana" panose="020B0604030504040204" pitchFamily="34" charset="0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= side;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      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Verdana" panose="020B0604030504040204" pitchFamily="34" charset="0"/>
              </a:rPr>
              <a:t>this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Verdana" panose="020B0604030504040204" pitchFamily="34" charset="0"/>
              </a:rPr>
              <a:t>price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Verdana" panose="020B0604030504040204" pitchFamily="34" charset="0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= price;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      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Verdana" panose="020B0604030504040204" pitchFamily="34" charset="0"/>
              </a:rPr>
              <a:t>this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Verdana" panose="020B0604030504040204" pitchFamily="34" charset="0"/>
              </a:rPr>
              <a:t>quantity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Verdana" panose="020B0604030504040204" pitchFamily="34" charset="0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= quantity;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      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Verdana" panose="020B0604030504040204" pitchFamily="34" charset="0"/>
              </a:rPr>
              <a:t>return this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;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   }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}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2626937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Text Placeholder 2"/>
          <p:cNvSpPr>
            <a:spLocks noGrp="1"/>
          </p:cNvSpPr>
          <p:nvPr>
            <p:ph type="body" sz="quarter" idx="16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indent="0" algn="ctr">
              <a:buNone/>
            </a:pPr>
            <a:r>
              <a:rPr lang="en-GB" altLang="en-US" dirty="0" err="1">
                <a:ea typeface="ヒラギノ角ゴ Pro W3" pitchFamily="44" charset="-128"/>
              </a:rPr>
              <a:t>Deserializable</a:t>
            </a:r>
            <a:r>
              <a:rPr lang="en-GB" altLang="en-US" dirty="0">
                <a:ea typeface="ヒラギノ角ゴ Pro W3" pitchFamily="44" charset="-128"/>
              </a:rPr>
              <a:t> </a:t>
            </a:r>
            <a:r>
              <a:rPr lang="en-GB" altLang="en-US" dirty="0" err="1">
                <a:ea typeface="ヒラギノ角ゴ Pro W3" pitchFamily="44" charset="-128"/>
              </a:rPr>
              <a:t>toString</a:t>
            </a:r>
            <a:r>
              <a:rPr lang="en-GB" altLang="en-US" dirty="0">
                <a:ea typeface="ヒラギノ角ゴ Pro W3" pitchFamily="44" charset="-128"/>
              </a:rPr>
              <a:t>()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7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indent="0">
              <a:buNone/>
            </a:pPr>
            <a:r>
              <a:rPr lang="en-GB" altLang="en-US" sz="2400" dirty="0">
                <a:ea typeface="ヒラギノ角ゴ Pro W3" pitchFamily="44" charset="-128"/>
              </a:rPr>
              <a:t>For it to </a:t>
            </a:r>
            <a:r>
              <a:rPr lang="en-GB" altLang="en-US" sz="2400" dirty="0" err="1">
                <a:ea typeface="ヒラギノ角ゴ Pro W3" pitchFamily="44" charset="-128"/>
              </a:rPr>
              <a:t>deserialize</a:t>
            </a:r>
            <a:r>
              <a:rPr lang="en-GB" altLang="en-US" sz="2400" dirty="0">
                <a:ea typeface="ヒラギノ角ゴ Pro W3" pitchFamily="44" charset="-128"/>
              </a:rPr>
              <a:t> the same object, no information can be lost, which useful to creating test objects from production logs.</a:t>
            </a:r>
          </a:p>
          <a:p>
            <a:pPr marL="0" indent="0">
              <a:buNone/>
            </a:pPr>
            <a:endParaRPr lang="en-GB" altLang="en-US" sz="2400" dirty="0">
              <a:ea typeface="ヒラギノ角ゴ Pro W3" pitchFamily="44" charset="-128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467544" y="2420888"/>
            <a:ext cx="8064896" cy="406265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SidedPrice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sp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=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Verdana" panose="020B0604030504040204" pitchFamily="34" charset="0"/>
              </a:rPr>
              <a:t>new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SidedPrice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(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"Symbol"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,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Verdana" panose="020B0604030504040204" pitchFamily="34" charset="0"/>
              </a:rPr>
              <a:t>123456789000L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dirty="0">
                <a:solidFill>
                  <a:srgbClr val="000000"/>
                </a:solidFill>
                <a:latin typeface="Verdana" panose="020B0604030504040204" pitchFamily="34" charset="0"/>
              </a:rPr>
              <a:t>				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Side.</a:t>
            </a:r>
            <a:r>
              <a:rPr kumimoji="0" lang="en-US" altLang="en-US" b="1" i="1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Verdana" panose="020B0604030504040204" pitchFamily="34" charset="0"/>
              </a:rPr>
              <a:t>Buy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,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Verdana" panose="020B0604030504040204" pitchFamily="34" charset="0"/>
              </a:rPr>
              <a:t>1.2345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,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Verdana" panose="020B0604030504040204" pitchFamily="34" charset="0"/>
              </a:rPr>
              <a:t>1_000_000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);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</a:br>
            <a:r>
              <a:rPr kumimoji="0" lang="en-US" altLang="en-US" b="0" i="1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assertEquals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(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"!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SidedPrice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 {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Verdana" panose="020B0604030504040204" pitchFamily="34" charset="0"/>
              </a:rPr>
              <a:t>\n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"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+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      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"  symbol: Symbol,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Verdana" panose="020B0604030504040204" pitchFamily="34" charset="0"/>
              </a:rPr>
              <a:t>\n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"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+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      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"  timestamp: 123456789000,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Verdana" panose="020B0604030504040204" pitchFamily="34" charset="0"/>
              </a:rPr>
              <a:t>\n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"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+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      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"  side: Buy,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Verdana" panose="020B0604030504040204" pitchFamily="34" charset="0"/>
              </a:rPr>
              <a:t>\n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"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+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      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"  price: 1.2345,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Verdana" panose="020B0604030504040204" pitchFamily="34" charset="0"/>
              </a:rPr>
              <a:t>\n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"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+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      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"  quantity: 1000000.0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Verdana" panose="020B0604030504040204" pitchFamily="34" charset="0"/>
              </a:rPr>
              <a:t>\n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"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+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      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"}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Verdana" panose="020B0604030504040204" pitchFamily="34" charset="0"/>
              </a:rPr>
              <a:t>\n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"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,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sp.toString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());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</a:b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</a:b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Verdana" panose="020B0604030504040204" pitchFamily="34" charset="0"/>
              </a:rPr>
              <a:t>// from string</a:t>
            </a:r>
            <a:b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Verdana" panose="020B0604030504040204" pitchFamily="34" charset="0"/>
              </a:rPr>
            </a:b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SidedPrice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sp2 =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Marshallable.</a:t>
            </a:r>
            <a:r>
              <a:rPr kumimoji="0" lang="en-US" altLang="en-US" b="0" i="1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fromString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(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sp.toString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());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</a:br>
            <a:r>
              <a:rPr kumimoji="0" lang="en-US" altLang="en-US" b="0" i="1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assertEquals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(sp2,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sp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);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</a:br>
            <a:r>
              <a:rPr kumimoji="0" lang="en-US" altLang="en-US" b="0" i="1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assertEquals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(sp2.hashCode(),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sp.hashCode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());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33785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Text Placeholder 2"/>
          <p:cNvSpPr>
            <a:spLocks noGrp="1"/>
          </p:cNvSpPr>
          <p:nvPr>
            <p:ph type="body" sz="quarter" idx="16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indent="0" algn="ctr">
              <a:buNone/>
            </a:pPr>
            <a:r>
              <a:rPr lang="en-GB" altLang="en-US" dirty="0">
                <a:solidFill>
                  <a:schemeClr val="tx1"/>
                </a:solidFill>
                <a:ea typeface="ヒラギノ角ゴ Pro W3" pitchFamily="44" charset="-128"/>
              </a:rPr>
              <a:t>Writing a simple component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7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GB" altLang="en-US" sz="2800" dirty="0">
                <a:solidFill>
                  <a:schemeClr val="tx1"/>
                </a:solidFill>
                <a:ea typeface="ヒラギノ角ゴ Pro W3" pitchFamily="44" charset="-128"/>
              </a:rPr>
              <a:t>We have a component which implements our contract and in turn calls another interface with a result</a:t>
            </a: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283543" y="3199616"/>
            <a:ext cx="8536929" cy="267765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Verdana" panose="020B0604030504040204" pitchFamily="34" charset="0"/>
              </a:rPr>
              <a:t>public class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SidedMarketDataCombiner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  <a:p>
            <a:pPr lvl="0" defTabSz="914400"/>
            <a:r>
              <a:rPr lang="en-US" altLang="en-US" dirty="0">
                <a:solidFill>
                  <a:srgbClr val="000000"/>
                </a:solidFill>
                <a:latin typeface="Verdana" panose="020B0604030504040204" pitchFamily="34" charset="0"/>
              </a:rPr>
              <a:t>  	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Verdana" panose="020B0604030504040204" pitchFamily="34" charset="0"/>
              </a:rPr>
              <a:t>implements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SidedMarketDataListener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{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</a:br>
            <a:endParaRPr kumimoji="0" lang="en-US" altLang="en-US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  <a:p>
            <a:pPr lvl="0" defTabSz="914400"/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  </a:t>
            </a:r>
            <a:r>
              <a:rPr lang="en-US" altLang="en-US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en-US" altLang="en-US" b="1" dirty="0">
                <a:solidFill>
                  <a:srgbClr val="000080"/>
                </a:solidFill>
                <a:latin typeface="Verdana" panose="020B0604030504040204" pitchFamily="34" charset="0"/>
              </a:rPr>
              <a:t>final </a:t>
            </a:r>
            <a:r>
              <a:rPr lang="en-US" altLang="en-US" dirty="0" err="1">
                <a:solidFill>
                  <a:srgbClr val="000000"/>
                </a:solidFill>
                <a:latin typeface="Verdana" panose="020B0604030504040204" pitchFamily="34" charset="0"/>
              </a:rPr>
              <a:t>MarketDataListener</a:t>
            </a:r>
            <a:r>
              <a:rPr lang="en-US" altLang="en-US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en-US" altLang="en-US" b="1" dirty="0" err="1">
                <a:solidFill>
                  <a:srgbClr val="660E7A"/>
                </a:solidFill>
                <a:latin typeface="Verdana" panose="020B0604030504040204" pitchFamily="34" charset="0"/>
              </a:rPr>
              <a:t>mdListener</a:t>
            </a:r>
            <a:r>
              <a:rPr lang="en-US" altLang="en-US" dirty="0">
                <a:solidFill>
                  <a:srgbClr val="000000"/>
                </a:solidFill>
                <a:latin typeface="Verdana" panose="020B0604030504040204" pitchFamily="34" charset="0"/>
              </a:rPr>
              <a:t>;</a:t>
            </a:r>
            <a:br>
              <a:rPr lang="en-US" altLang="en-US" dirty="0">
                <a:solidFill>
                  <a:srgbClr val="000000"/>
                </a:solidFill>
                <a:latin typeface="Verdana" panose="020B0604030504040204" pitchFamily="34" charset="0"/>
              </a:rPr>
            </a:b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  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Verdana" panose="020B0604030504040204" pitchFamily="34" charset="0"/>
              </a:rPr>
              <a:t>public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SidedMarketDataCombiner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(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MarketDataListener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mdListener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) {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      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Verdana" panose="020B0604030504040204" pitchFamily="34" charset="0"/>
              </a:rPr>
              <a:t>this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Verdana" panose="020B0604030504040204" pitchFamily="34" charset="0"/>
              </a:rPr>
              <a:t>mdListener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Verdana" panose="020B0604030504040204" pitchFamily="34" charset="0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=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mdListener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;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   }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</a:b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86707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Text Placeholder 2"/>
          <p:cNvSpPr>
            <a:spLocks noGrp="1"/>
          </p:cNvSpPr>
          <p:nvPr>
            <p:ph type="body" sz="quarter" idx="16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indent="0" algn="ctr">
              <a:buNone/>
            </a:pPr>
            <a:r>
              <a:rPr lang="en-GB" altLang="en-US" dirty="0">
                <a:solidFill>
                  <a:schemeClr val="tx1"/>
                </a:solidFill>
                <a:ea typeface="ヒラギノ角ゴ Pro W3" pitchFamily="44" charset="-128"/>
              </a:rPr>
              <a:t>Writing a simple component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7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GB" altLang="en-US" sz="2800" dirty="0">
                <a:solidFill>
                  <a:schemeClr val="tx1"/>
                </a:solidFill>
                <a:ea typeface="ヒラギノ角ゴ Pro W3" pitchFamily="44" charset="-128"/>
              </a:rPr>
              <a:t>The component calculates a result, using private state.</a:t>
            </a: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-27148" y="2852936"/>
            <a:ext cx="9001000" cy="295465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  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Verdana" panose="020B0604030504040204" pitchFamily="34" charset="0"/>
              </a:rPr>
              <a:t>final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Map&lt;String,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TopOfBookPrice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&gt;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Verdana" panose="020B0604030504040204" pitchFamily="34" charset="0"/>
              </a:rPr>
              <a:t>priceMap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Verdana" panose="020B0604030504040204" pitchFamily="34" charset="0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=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Verdana" panose="020B0604030504040204" pitchFamily="34" charset="0"/>
              </a:rPr>
              <a:t>new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TreeMap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&lt;&gt;();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</a:b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  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Verdana" panose="020B0604030504040204" pitchFamily="34" charset="0"/>
              </a:rPr>
              <a:t>public void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onSidedPrice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(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SidedPrice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sidedPrice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) {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      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TopOfBookPrice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price =</a:t>
            </a:r>
            <a:r>
              <a:rPr kumimoji="0" lang="en-US" altLang="en-US" b="0" i="0" u="none" strike="noStrike" cap="none" normalizeH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Verdana" panose="020B0604030504040204" pitchFamily="34" charset="0"/>
              </a:rPr>
              <a:t>priceMap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.computeIfAbsent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( 						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sidedPrice.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Verdana" panose="020B0604030504040204" pitchFamily="34" charset="0"/>
              </a:rPr>
              <a:t>symbol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,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TopOfBookPrice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::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Verdana" panose="020B0604030504040204" pitchFamily="34" charset="0"/>
              </a:rPr>
              <a:t>new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);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      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Verdana" panose="020B0604030504040204" pitchFamily="34" charset="0"/>
              </a:rPr>
              <a:t>if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(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price.combine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(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sidedPrice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))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          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Verdana" panose="020B0604030504040204" pitchFamily="34" charset="0"/>
              </a:rPr>
              <a:t>mdListener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.onTopOfBookPrice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(price);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   }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</a:b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22026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Text Placeholder 2"/>
          <p:cNvSpPr>
            <a:spLocks noGrp="1"/>
          </p:cNvSpPr>
          <p:nvPr>
            <p:ph type="body" sz="quarter" idx="16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indent="0" algn="ctr">
              <a:buNone/>
            </a:pPr>
            <a:r>
              <a:rPr lang="en-GB" altLang="en-US" dirty="0">
                <a:solidFill>
                  <a:schemeClr val="tx1"/>
                </a:solidFill>
                <a:ea typeface="ヒラギノ角ゴ Pro W3" pitchFamily="44" charset="-128"/>
              </a:rPr>
              <a:t>Testing our simple component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7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indent="0">
              <a:buNone/>
            </a:pPr>
            <a:r>
              <a:rPr lang="en-GB" altLang="en-US" sz="2800" dirty="0">
                <a:solidFill>
                  <a:schemeClr val="tx1"/>
                </a:solidFill>
                <a:ea typeface="ヒラギノ角ゴ Pro W3" pitchFamily="44" charset="-128"/>
              </a:rPr>
              <a:t>We can mock the output listener of our component.</a:t>
            </a: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360040" y="2457184"/>
            <a:ext cx="8748464" cy="353943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MarketDataListener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listener = </a:t>
            </a:r>
            <a:r>
              <a:rPr kumimoji="0" lang="en-US" altLang="en-US" sz="1600" b="0" i="1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createMock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MarketDataListener.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Verdana" panose="020B0604030504040204" pitchFamily="34" charset="0"/>
              </a:rPr>
              <a:t>class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);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</a:b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listener.onTopOfBookPrice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(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Verdana" panose="020B0604030504040204" pitchFamily="34" charset="0"/>
              </a:rPr>
              <a:t>new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TopOfBookPrice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(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"EURUSD"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,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Verdana" panose="020B0604030504040204" pitchFamily="34" charset="0"/>
              </a:rPr>
              <a:t>123456789000L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600" dirty="0">
                <a:solidFill>
                  <a:srgbClr val="000000"/>
                </a:solidFill>
                <a:latin typeface="Verdana" panose="020B0604030504040204" pitchFamily="34" charset="0"/>
              </a:rPr>
              <a:t>				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Verdana" panose="020B0604030504040204" pitchFamily="34" charset="0"/>
              </a:rPr>
              <a:t>1.1167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,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Verdana" panose="020B0604030504040204" pitchFamily="34" charset="0"/>
              </a:rPr>
              <a:t>1_000_000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,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Double.</a:t>
            </a:r>
            <a:r>
              <a:rPr kumimoji="0" lang="en-US" altLang="en-US" sz="1600" b="1" i="1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Verdana" panose="020B0604030504040204" pitchFamily="34" charset="0"/>
              </a:rPr>
              <a:t>NaN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,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Verdana" panose="020B0604030504040204" pitchFamily="34" charset="0"/>
              </a:rPr>
              <a:t>0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));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</a:b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listener.onTopOfBookPrice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(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Verdana" panose="020B0604030504040204" pitchFamily="34" charset="0"/>
              </a:rPr>
              <a:t>new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TopOfBookPrice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(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"EURUSD"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,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Verdana" panose="020B0604030504040204" pitchFamily="34" charset="0"/>
              </a:rPr>
              <a:t>123456789100L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600" dirty="0">
                <a:solidFill>
                  <a:srgbClr val="000000"/>
                </a:solidFill>
                <a:latin typeface="Verdana" panose="020B0604030504040204" pitchFamily="34" charset="0"/>
              </a:rPr>
              <a:t>				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Verdana" panose="020B0604030504040204" pitchFamily="34" charset="0"/>
              </a:rPr>
              <a:t>1.1167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,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Verdana" panose="020B0604030504040204" pitchFamily="34" charset="0"/>
              </a:rPr>
              <a:t>1_000_000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,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Verdana" panose="020B0604030504040204" pitchFamily="34" charset="0"/>
              </a:rPr>
              <a:t>1.1172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,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Verdana" panose="020B0604030504040204" pitchFamily="34" charset="0"/>
              </a:rPr>
              <a:t>2_000_000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));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</a:b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replay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(listener);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</a:b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SidedMarketDataListener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combiner =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Verdana" panose="020B0604030504040204" pitchFamily="34" charset="0"/>
              </a:rPr>
              <a:t>new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SidedMarketDataCombiner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(listener);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</a:b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combiner.onSidedPrice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(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Verdana" panose="020B0604030504040204" pitchFamily="34" charset="0"/>
              </a:rPr>
              <a:t>new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SidedPrice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(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"EURUSD"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,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Verdana" panose="020B0604030504040204" pitchFamily="34" charset="0"/>
              </a:rPr>
              <a:t>123456789000L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600" dirty="0">
                <a:solidFill>
                  <a:srgbClr val="000000"/>
                </a:solidFill>
                <a:latin typeface="Verdana" panose="020B0604030504040204" pitchFamily="34" charset="0"/>
              </a:rPr>
              <a:t>				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Side.</a:t>
            </a:r>
            <a:r>
              <a:rPr kumimoji="0" lang="en-US" altLang="en-US" sz="1600" b="1" i="1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Verdana" panose="020B0604030504040204" pitchFamily="34" charset="0"/>
              </a:rPr>
              <a:t>Buy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,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Verdana" panose="020B0604030504040204" pitchFamily="34" charset="0"/>
              </a:rPr>
              <a:t>1.1167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,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Verdana" panose="020B0604030504040204" pitchFamily="34" charset="0"/>
              </a:rPr>
              <a:t>1e6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));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</a:b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combiner.onSidedPrice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(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Verdana" panose="020B0604030504040204" pitchFamily="34" charset="0"/>
              </a:rPr>
              <a:t>new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SidedPrice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(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"EURUSD"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,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Verdana" panose="020B0604030504040204" pitchFamily="34" charset="0"/>
              </a:rPr>
              <a:t>123456789100L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600" dirty="0">
                <a:solidFill>
                  <a:srgbClr val="000000"/>
                </a:solidFill>
                <a:latin typeface="Verdana" panose="020B0604030504040204" pitchFamily="34" charset="0"/>
              </a:rPr>
              <a:t>				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Side.</a:t>
            </a:r>
            <a:r>
              <a:rPr kumimoji="0" lang="en-US" altLang="en-US" sz="1600" b="1" i="1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Verdana" panose="020B0604030504040204" pitchFamily="34" charset="0"/>
              </a:rPr>
              <a:t>Sell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,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Verdana" panose="020B0604030504040204" pitchFamily="34" charset="0"/>
              </a:rPr>
              <a:t>1.1172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,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Verdana" panose="020B0604030504040204" pitchFamily="34" charset="0"/>
              </a:rPr>
              <a:t>2e6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));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</a:b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verify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(listener);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698846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Text Placeholder 2"/>
          <p:cNvSpPr>
            <a:spLocks noGrp="1"/>
          </p:cNvSpPr>
          <p:nvPr>
            <p:ph type="body" sz="quarter" idx="16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indent="0" algn="ctr">
              <a:buNone/>
            </a:pPr>
            <a:r>
              <a:rPr lang="en-GB" altLang="en-US" dirty="0">
                <a:solidFill>
                  <a:schemeClr val="tx1"/>
                </a:solidFill>
                <a:ea typeface="ヒラギノ角ゴ Pro W3" pitchFamily="44" charset="-128"/>
              </a:rPr>
              <a:t>Testing multiple components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7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indent="0">
              <a:buNone/>
            </a:pPr>
            <a:r>
              <a:rPr lang="en-GB" altLang="en-US" sz="2400" dirty="0">
                <a:solidFill>
                  <a:schemeClr val="tx1"/>
                </a:solidFill>
                <a:ea typeface="ヒラギノ角ゴ Pro W3" pitchFamily="44" charset="-128"/>
              </a:rPr>
              <a:t>We can mock the output listener of our component.</a:t>
            </a: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288032" y="2152059"/>
            <a:ext cx="8820472" cy="397031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defTabSz="914400"/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Verdana" panose="020B0604030504040204" pitchFamily="34" charset="0"/>
              </a:rPr>
              <a:t>// what we expect to happen</a:t>
            </a:r>
            <a:b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Verdana" panose="020B0604030504040204" pitchFamily="34" charset="0"/>
              </a:rPr>
            </a:b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OrderListener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listener = </a:t>
            </a:r>
            <a:r>
              <a:rPr kumimoji="0" lang="en-US" altLang="en-US" b="0" i="1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createMock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(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OrderListener.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Verdana" panose="020B0604030504040204" pitchFamily="34" charset="0"/>
              </a:rPr>
              <a:t>class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);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</a:br>
            <a:endParaRPr kumimoji="0" lang="en-US" altLang="en-US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  <a:p>
            <a:pPr lvl="0" defTabSz="914400"/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listener.onOrder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(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Verdana" panose="020B0604030504040204" pitchFamily="34" charset="0"/>
              </a:rPr>
              <a:t>new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Order(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"EURUSD"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,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Side.</a:t>
            </a:r>
            <a:r>
              <a:rPr kumimoji="0" lang="en-US" altLang="en-US" b="1" i="1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Verdana" panose="020B0604030504040204" pitchFamily="34" charset="0"/>
              </a:rPr>
              <a:t>Buy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,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Verdana" panose="020B0604030504040204" pitchFamily="34" charset="0"/>
              </a:rPr>
              <a:t>1.1167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,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Verdana" panose="020B0604030504040204" pitchFamily="34" charset="0"/>
              </a:rPr>
              <a:t>1_000_000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));</a:t>
            </a:r>
          </a:p>
          <a:p>
            <a:pPr lvl="0" defTabSz="914400"/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</a:b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replay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(listener);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</a:b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</a:b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Verdana" panose="020B0604030504040204" pitchFamily="34" charset="0"/>
              </a:rPr>
              <a:t>// build our scenario</a:t>
            </a:r>
            <a:b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Verdana" panose="020B0604030504040204" pitchFamily="34" charset="0"/>
              </a:rPr>
            </a:b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OrderManager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orderManager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=</a:t>
            </a:r>
          </a:p>
          <a:p>
            <a:pPr lvl="0" defTabSz="914400"/>
            <a:r>
              <a:rPr lang="en-US" altLang="en-US" dirty="0">
                <a:solidFill>
                  <a:srgbClr val="000000"/>
                </a:solidFill>
                <a:latin typeface="Verdana" panose="020B0604030504040204" pitchFamily="34" charset="0"/>
              </a:rPr>
              <a:t>  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Verdana" panose="020B0604030504040204" pitchFamily="34" charset="0"/>
              </a:rPr>
              <a:t>new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OrderManager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(listener);</a:t>
            </a:r>
          </a:p>
          <a:p>
            <a:pPr lvl="0" defTabSz="914400"/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</a:b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SidedMarketDataCombiner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combiner =</a:t>
            </a:r>
          </a:p>
          <a:p>
            <a:pPr lvl="0" defTabSz="914400"/>
            <a:r>
              <a:rPr lang="en-US" altLang="en-US" dirty="0">
                <a:solidFill>
                  <a:srgbClr val="000000"/>
                </a:solidFill>
                <a:latin typeface="Verdana" panose="020B0604030504040204" pitchFamily="34" charset="0"/>
              </a:rPr>
              <a:t>  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Verdana" panose="020B0604030504040204" pitchFamily="34" charset="0"/>
              </a:rPr>
              <a:t>new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SidedMarketDataCombiner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(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orderManager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);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</a:b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6612346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5" y="980728"/>
            <a:ext cx="8133370" cy="5660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9171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Text Placeholder 2"/>
          <p:cNvSpPr>
            <a:spLocks noGrp="1"/>
          </p:cNvSpPr>
          <p:nvPr>
            <p:ph type="body" sz="quarter" idx="16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indent="0" algn="ctr">
              <a:buNone/>
            </a:pPr>
            <a:r>
              <a:rPr lang="en-GB" altLang="en-US" dirty="0">
                <a:solidFill>
                  <a:schemeClr val="tx1"/>
                </a:solidFill>
                <a:ea typeface="ヒラギノ角ゴ Pro W3" pitchFamily="44" charset="-128"/>
              </a:rPr>
              <a:t>Testing multiple components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7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indent="0">
              <a:buNone/>
            </a:pPr>
            <a:endParaRPr lang="en-GB" altLang="en-US" sz="2400" dirty="0">
              <a:ea typeface="ヒラギノ角ゴ Pro W3" pitchFamily="44" charset="-128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179512" y="1484784"/>
            <a:ext cx="8964488" cy="480131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defTabSz="914400"/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</a:b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Verdana" panose="020B0604030504040204" pitchFamily="34" charset="0"/>
              </a:rPr>
              <a:t>// events </a:t>
            </a:r>
            <a:r>
              <a:rPr lang="en-US" altLang="en-US" i="1" dirty="0">
                <a:solidFill>
                  <a:srgbClr val="808080"/>
                </a:solidFill>
                <a:latin typeface="Verdana" panose="020B0604030504040204" pitchFamily="34" charset="0"/>
              </a:rPr>
              <a:t>in: not expected to trigger</a:t>
            </a:r>
            <a:b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Verdana" panose="020B0604030504040204" pitchFamily="34" charset="0"/>
              </a:rPr>
            </a:b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orderManager.onOrderIdea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(</a:t>
            </a:r>
          </a:p>
          <a:p>
            <a:pPr lvl="0" defTabSz="914400"/>
            <a:r>
              <a:rPr lang="en-US" altLang="en-US" dirty="0">
                <a:solidFill>
                  <a:srgbClr val="000000"/>
                </a:solidFill>
                <a:latin typeface="Verdana" panose="020B0604030504040204" pitchFamily="34" charset="0"/>
              </a:rPr>
              <a:t>   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Verdana" panose="020B0604030504040204" pitchFamily="34" charset="0"/>
              </a:rPr>
              <a:t>new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OrderIdea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(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"EURUSD"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,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Side.</a:t>
            </a:r>
            <a:r>
              <a:rPr kumimoji="0" lang="en-US" altLang="en-US" b="1" i="1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Verdana" panose="020B0604030504040204" pitchFamily="34" charset="0"/>
              </a:rPr>
              <a:t>Buy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,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Verdana" panose="020B0604030504040204" pitchFamily="34" charset="0"/>
              </a:rPr>
              <a:t>1.1180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,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Verdana" panose="020B0604030504040204" pitchFamily="34" charset="0"/>
              </a:rPr>
              <a:t>2e6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));</a:t>
            </a:r>
            <a:b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Verdana" panose="020B0604030504040204" pitchFamily="34" charset="0"/>
              </a:rPr>
            </a:br>
            <a:b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Verdana" panose="020B0604030504040204" pitchFamily="34" charset="0"/>
              </a:rPr>
            </a:b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combiner.onSidedPrice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(</a:t>
            </a:r>
          </a:p>
          <a:p>
            <a:pPr lvl="0" defTabSz="914400"/>
            <a:r>
              <a:rPr lang="en-US" altLang="en-US" dirty="0">
                <a:solidFill>
                  <a:srgbClr val="000000"/>
                </a:solidFill>
                <a:latin typeface="Verdana" panose="020B0604030504040204" pitchFamily="34" charset="0"/>
              </a:rPr>
              <a:t>   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Verdana" panose="020B0604030504040204" pitchFamily="34" charset="0"/>
              </a:rPr>
              <a:t>new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SidedPrice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(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"EURUSD"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,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Verdana" panose="020B0604030504040204" pitchFamily="34" charset="0"/>
              </a:rPr>
              <a:t>123456789000L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,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Side.</a:t>
            </a:r>
            <a:r>
              <a:rPr kumimoji="0" lang="en-US" altLang="en-US" b="1" i="1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Verdana" panose="020B0604030504040204" pitchFamily="34" charset="0"/>
              </a:rPr>
              <a:t>Sell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,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Verdana" panose="020B0604030504040204" pitchFamily="34" charset="0"/>
              </a:rPr>
              <a:t>1.1172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,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Verdana" panose="020B0604030504040204" pitchFamily="34" charset="0"/>
              </a:rPr>
              <a:t>2e6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));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</a:b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combiner.onSidedPrice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(</a:t>
            </a:r>
          </a:p>
          <a:p>
            <a:pPr lvl="0" defTabSz="914400"/>
            <a:r>
              <a:rPr lang="en-US" altLang="en-US" dirty="0">
                <a:solidFill>
                  <a:srgbClr val="000000"/>
                </a:solidFill>
                <a:latin typeface="Verdana" panose="020B0604030504040204" pitchFamily="34" charset="0"/>
              </a:rPr>
              <a:t>   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Verdana" panose="020B0604030504040204" pitchFamily="34" charset="0"/>
              </a:rPr>
              <a:t>new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SidedPrice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(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"EURUSD"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,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Verdana" panose="020B0604030504040204" pitchFamily="34" charset="0"/>
              </a:rPr>
              <a:t>123456789100L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,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Side.</a:t>
            </a:r>
            <a:r>
              <a:rPr kumimoji="0" lang="en-US" altLang="en-US" b="1" i="1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Verdana" panose="020B0604030504040204" pitchFamily="34" charset="0"/>
              </a:rPr>
              <a:t>Buy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,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Verdana" panose="020B0604030504040204" pitchFamily="34" charset="0"/>
              </a:rPr>
              <a:t>1.1160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,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Verdana" panose="020B0604030504040204" pitchFamily="34" charset="0"/>
              </a:rPr>
              <a:t>2e6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));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</a:b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combiner.onSidedPrice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(</a:t>
            </a:r>
          </a:p>
          <a:p>
            <a:pPr lvl="0" defTabSz="914400"/>
            <a:r>
              <a:rPr lang="en-US" altLang="en-US" dirty="0">
                <a:solidFill>
                  <a:srgbClr val="000000"/>
                </a:solidFill>
                <a:latin typeface="Verdana" panose="020B0604030504040204" pitchFamily="34" charset="0"/>
              </a:rPr>
              <a:t>   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Verdana" panose="020B0604030504040204" pitchFamily="34" charset="0"/>
              </a:rPr>
              <a:t>new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SidedPrice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(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"EURUSD"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,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Verdana" panose="020B0604030504040204" pitchFamily="34" charset="0"/>
              </a:rPr>
              <a:t>123456789100L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,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Side.</a:t>
            </a:r>
            <a:r>
              <a:rPr kumimoji="0" lang="en-US" altLang="en-US" b="1" i="1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Verdana" panose="020B0604030504040204" pitchFamily="34" charset="0"/>
              </a:rPr>
              <a:t>Buy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,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Verdana" panose="020B0604030504040204" pitchFamily="34" charset="0"/>
              </a:rPr>
              <a:t>1.1167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,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Verdana" panose="020B0604030504040204" pitchFamily="34" charset="0"/>
              </a:rPr>
              <a:t>2e6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));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</a:br>
            <a:endParaRPr kumimoji="0" lang="en-US" altLang="en-US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  <a:p>
            <a:pPr lvl="0" defTabSz="914400"/>
            <a:r>
              <a:rPr lang="en-US" altLang="en-US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en-US" altLang="en-US" i="1" dirty="0">
                <a:solidFill>
                  <a:srgbClr val="808080"/>
                </a:solidFill>
                <a:latin typeface="Verdana" panose="020B0604030504040204" pitchFamily="34" charset="0"/>
              </a:rPr>
              <a:t>// expected to trigger</a:t>
            </a:r>
            <a:br>
              <a:rPr lang="en-US" altLang="en-US" i="1" dirty="0">
                <a:solidFill>
                  <a:srgbClr val="808080"/>
                </a:solidFill>
                <a:latin typeface="Verdana" panose="020B0604030504040204" pitchFamily="34" charset="0"/>
              </a:rPr>
            </a:b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orderManager.onOrderIdea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(</a:t>
            </a:r>
          </a:p>
          <a:p>
            <a:pPr lvl="0" defTabSz="914400"/>
            <a:r>
              <a:rPr lang="en-US" altLang="en-US" dirty="0">
                <a:solidFill>
                  <a:srgbClr val="000000"/>
                </a:solidFill>
                <a:latin typeface="Verdana" panose="020B0604030504040204" pitchFamily="34" charset="0"/>
              </a:rPr>
              <a:t>   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Verdana" panose="020B0604030504040204" pitchFamily="34" charset="0"/>
              </a:rPr>
              <a:t>new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OrderIdea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(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Verdana" panose="020B0604030504040204" pitchFamily="34" charset="0"/>
              </a:rPr>
              <a:t>"EURUSD"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,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Side.</a:t>
            </a:r>
            <a:r>
              <a:rPr kumimoji="0" lang="en-US" altLang="en-US" b="1" i="1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Verdana" panose="020B0604030504040204" pitchFamily="34" charset="0"/>
              </a:rPr>
              <a:t>Buy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,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Verdana" panose="020B0604030504040204" pitchFamily="34" charset="0"/>
              </a:rPr>
              <a:t>1.1165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,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Verdana" panose="020B0604030504040204" pitchFamily="34" charset="0"/>
              </a:rPr>
              <a:t>1e6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));</a:t>
            </a:r>
          </a:p>
          <a:p>
            <a:pPr lvl="0" defTabSz="914400"/>
            <a:b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Verdana" panose="020B0604030504040204" pitchFamily="34" charset="0"/>
              </a:rPr>
            </a:b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verify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(listener);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27586412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Text Placeholder 2"/>
          <p:cNvSpPr>
            <a:spLocks noGrp="1"/>
          </p:cNvSpPr>
          <p:nvPr>
            <p:ph type="body" sz="quarter" idx="16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indent="0" algn="ctr">
              <a:buNone/>
            </a:pPr>
            <a:r>
              <a:rPr lang="en-GB" altLang="en-US" dirty="0">
                <a:solidFill>
                  <a:schemeClr val="tx1"/>
                </a:solidFill>
                <a:ea typeface="ヒラギノ角ゴ Pro W3" pitchFamily="44" charset="-128"/>
              </a:rPr>
              <a:t>Adding a transport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7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GB" altLang="en-US" sz="2800" dirty="0">
                <a:solidFill>
                  <a:schemeClr val="tx1"/>
                </a:solidFill>
                <a:ea typeface="ヒラギノ角ゴ Pro W3" pitchFamily="44" charset="-128"/>
              </a:rPr>
              <a:t>Any messaging system can be used as a transport. You can use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altLang="en-US" sz="2800" dirty="0">
                <a:solidFill>
                  <a:schemeClr val="tx1"/>
                </a:solidFill>
                <a:ea typeface="ヒラギノ角ゴ Pro W3" pitchFamily="44" charset="-128"/>
              </a:rPr>
              <a:t>REST or HTTP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altLang="en-US" sz="2800" dirty="0">
                <a:solidFill>
                  <a:schemeClr val="tx1"/>
                </a:solidFill>
                <a:ea typeface="ヒラギノ角ゴ Pro W3" pitchFamily="44" charset="-128"/>
              </a:rPr>
              <a:t>JMS, </a:t>
            </a:r>
            <a:r>
              <a:rPr lang="en-GB" altLang="en-US" sz="2800" dirty="0" err="1">
                <a:solidFill>
                  <a:schemeClr val="tx1"/>
                </a:solidFill>
                <a:ea typeface="ヒラギノ角ゴ Pro W3" pitchFamily="44" charset="-128"/>
              </a:rPr>
              <a:t>Akka</a:t>
            </a:r>
            <a:r>
              <a:rPr lang="en-GB" altLang="en-US" sz="2800" dirty="0">
                <a:solidFill>
                  <a:schemeClr val="tx1"/>
                </a:solidFill>
                <a:ea typeface="ヒラギノ角ゴ Pro W3" pitchFamily="44" charset="-128"/>
              </a:rPr>
              <a:t>, MPI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altLang="en-US" sz="2800" dirty="0">
                <a:solidFill>
                  <a:schemeClr val="tx1"/>
                </a:solidFill>
                <a:ea typeface="ヒラギノ角ゴ Pro W3" pitchFamily="44" charset="-128"/>
              </a:rPr>
              <a:t>Aeron or a UDP based transport.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altLang="en-US" sz="2800" dirty="0">
                <a:solidFill>
                  <a:schemeClr val="tx1"/>
                </a:solidFill>
                <a:ea typeface="ヒラギノ角ゴ Pro W3" pitchFamily="44" charset="-128"/>
              </a:rPr>
              <a:t>Raw TCP or UDP.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altLang="en-US" sz="2800" dirty="0">
                <a:solidFill>
                  <a:schemeClr val="tx1"/>
                </a:solidFill>
                <a:ea typeface="ヒラギノ角ゴ Pro W3" pitchFamily="44" charset="-128"/>
              </a:rPr>
              <a:t>Chronicle Queue.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GB" altLang="en-US" sz="2800" dirty="0">
              <a:solidFill>
                <a:schemeClr val="tx1"/>
              </a:solidFill>
              <a:ea typeface="ヒラギノ角ゴ Pro W3" pitchFamily="4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722061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Text Placeholder 2"/>
          <p:cNvSpPr>
            <a:spLocks noGrp="1"/>
          </p:cNvSpPr>
          <p:nvPr>
            <p:ph type="body" sz="quarter" idx="16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indent="0" algn="ctr">
              <a:buNone/>
            </a:pPr>
            <a:r>
              <a:rPr lang="en-GB" altLang="en-US" dirty="0">
                <a:ea typeface="ヒラギノ角ゴ Pro W3" pitchFamily="44" charset="-128"/>
              </a:rPr>
              <a:t>Making messages transparent</a:t>
            </a:r>
          </a:p>
        </p:txBody>
      </p:sp>
      <p:pic>
        <p:nvPicPr>
          <p:cNvPr id="3074" name="Picture 2" descr="http://slimages.macysassets.com/is/image/MCY/?&amp;$b=MCY/swatches/&amp;layer=0&amp;size=64,64&amp;src=is%7B$b$1/optimized/362461_fpx.tif%7D&amp;cropN=0,0,1,1&amp;anchor=0,0&amp;layer=1&amp;op_sharpen=1&amp;fmt=jpeg&amp;qlt=90,0&amp;hei=6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272" y="4746239"/>
            <a:ext cx="2123728" cy="2123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1259632" y="3756084"/>
            <a:ext cx="6264696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---</a:t>
            </a:r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 !!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data</a:t>
            </a:r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#binary</a:t>
            </a:r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GB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onOrderIdea</a:t>
            </a:r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: { </a:t>
            </a:r>
          </a:p>
          <a:p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symbol:</a:t>
            </a:r>
            <a:r>
              <a:rPr lang="en-GB" sz="1400" dirty="0">
                <a:solidFill>
                  <a:srgbClr val="880000"/>
                </a:solidFill>
                <a:latin typeface="Consolas" panose="020B0609020204030204" pitchFamily="49" charset="0"/>
              </a:rPr>
              <a:t> EURUSD,</a:t>
            </a:r>
          </a:p>
          <a:p>
            <a:r>
              <a:rPr lang="en-GB" sz="1400" dirty="0">
                <a:solidFill>
                  <a:srgbClr val="880000"/>
                </a:solidFill>
                <a:latin typeface="Consolas" panose="020B0609020204030204" pitchFamily="49" charset="0"/>
              </a:rPr>
              <a:t>    </a:t>
            </a:r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side: </a:t>
            </a:r>
            <a:r>
              <a:rPr lang="en-GB" sz="1400" dirty="0">
                <a:solidFill>
                  <a:srgbClr val="880000"/>
                </a:solidFill>
                <a:latin typeface="Consolas" panose="020B0609020204030204" pitchFamily="49" charset="0"/>
              </a:rPr>
              <a:t>Buy,</a:t>
            </a:r>
          </a:p>
          <a:p>
            <a:r>
              <a:rPr lang="en-GB" sz="1400" dirty="0">
                <a:solidFill>
                  <a:srgbClr val="880000"/>
                </a:solidFill>
                <a:latin typeface="Consolas" panose="020B0609020204030204" pitchFamily="49" charset="0"/>
              </a:rPr>
              <a:t>    </a:t>
            </a:r>
            <a:r>
              <a:rPr lang="en-GB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limitPrice</a:t>
            </a:r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400" dirty="0">
                <a:solidFill>
                  <a:srgbClr val="008800"/>
                </a:solidFill>
                <a:latin typeface="Consolas" panose="020B0609020204030204" pitchFamily="49" charset="0"/>
              </a:rPr>
              <a:t>1.118</a:t>
            </a:r>
            <a:r>
              <a:rPr lang="en-GB" sz="1400" dirty="0">
                <a:solidFill>
                  <a:srgbClr val="88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GB" sz="1400" dirty="0">
                <a:solidFill>
                  <a:srgbClr val="880000"/>
                </a:solidFill>
                <a:latin typeface="Consolas" panose="020B0609020204030204" pitchFamily="49" charset="0"/>
              </a:rPr>
              <a:t>    </a:t>
            </a:r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quantity: </a:t>
            </a:r>
            <a:r>
              <a:rPr lang="en-GB" sz="1400" dirty="0">
                <a:solidFill>
                  <a:srgbClr val="008800"/>
                </a:solidFill>
                <a:latin typeface="Consolas" panose="020B0609020204030204" pitchFamily="49" charset="0"/>
              </a:rPr>
              <a:t>2000000.0</a:t>
            </a:r>
          </a:p>
          <a:p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} </a:t>
            </a:r>
          </a:p>
        </p:txBody>
      </p:sp>
      <p:sp>
        <p:nvSpPr>
          <p:cNvPr id="3" name="Rectangle 2"/>
          <p:cNvSpPr/>
          <p:nvPr/>
        </p:nvSpPr>
        <p:spPr>
          <a:xfrm>
            <a:off x="1259632" y="2564904"/>
            <a:ext cx="640871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1600" dirty="0" err="1">
                <a:solidFill>
                  <a:srgbClr val="000000"/>
                </a:solidFill>
                <a:latin typeface="Verdana" panose="020B0604030504040204" pitchFamily="34" charset="0"/>
              </a:rPr>
              <a:t>orderManager.onOrderIdea</a:t>
            </a:r>
            <a:r>
              <a:rPr lang="en-US" altLang="en-US" sz="1600" dirty="0">
                <a:solidFill>
                  <a:srgbClr val="000000"/>
                </a:solidFill>
                <a:latin typeface="Verdana" panose="020B0604030504040204" pitchFamily="34" charset="0"/>
              </a:rPr>
              <a:t>(</a:t>
            </a:r>
          </a:p>
          <a:p>
            <a:r>
              <a:rPr lang="en-US" altLang="en-US" sz="1600" b="1" dirty="0">
                <a:solidFill>
                  <a:srgbClr val="000000"/>
                </a:solidFill>
                <a:latin typeface="Verdana" panose="020B0604030504040204" pitchFamily="34" charset="0"/>
              </a:rPr>
              <a:t>    </a:t>
            </a:r>
            <a:r>
              <a:rPr lang="en-US" altLang="en-US" sz="1600" b="1" dirty="0">
                <a:solidFill>
                  <a:srgbClr val="000080"/>
                </a:solidFill>
                <a:latin typeface="Verdana" panose="020B0604030504040204" pitchFamily="34" charset="0"/>
              </a:rPr>
              <a:t>new </a:t>
            </a:r>
            <a:r>
              <a:rPr lang="en-US" altLang="en-US" sz="1600" dirty="0" err="1">
                <a:solidFill>
                  <a:srgbClr val="000000"/>
                </a:solidFill>
                <a:latin typeface="Verdana" panose="020B0604030504040204" pitchFamily="34" charset="0"/>
              </a:rPr>
              <a:t>OrderIdea</a:t>
            </a:r>
            <a:r>
              <a:rPr lang="en-US" altLang="en-US" sz="1600" dirty="0">
                <a:solidFill>
                  <a:srgbClr val="000000"/>
                </a:solidFill>
                <a:latin typeface="Verdana" panose="020B0604030504040204" pitchFamily="34" charset="0"/>
              </a:rPr>
              <a:t>(</a:t>
            </a:r>
            <a:r>
              <a:rPr lang="en-US" altLang="en-US" sz="1600" b="1" dirty="0">
                <a:solidFill>
                  <a:srgbClr val="008000"/>
                </a:solidFill>
                <a:latin typeface="Verdana" panose="020B0604030504040204" pitchFamily="34" charset="0"/>
              </a:rPr>
              <a:t>"EURUSD"</a:t>
            </a:r>
            <a:r>
              <a:rPr lang="en-US" altLang="en-US" sz="1600" dirty="0">
                <a:solidFill>
                  <a:srgbClr val="000000"/>
                </a:solidFill>
                <a:latin typeface="Verdana" panose="020B0604030504040204" pitchFamily="34" charset="0"/>
              </a:rPr>
              <a:t>, </a:t>
            </a:r>
            <a:r>
              <a:rPr lang="en-US" altLang="en-US" sz="1600" dirty="0" err="1">
                <a:solidFill>
                  <a:srgbClr val="000000"/>
                </a:solidFill>
                <a:latin typeface="Verdana" panose="020B0604030504040204" pitchFamily="34" charset="0"/>
              </a:rPr>
              <a:t>Side.</a:t>
            </a:r>
            <a:r>
              <a:rPr lang="en-US" altLang="en-US" sz="1600" b="1" i="1" dirty="0" err="1">
                <a:solidFill>
                  <a:srgbClr val="660E7A"/>
                </a:solidFill>
                <a:latin typeface="Verdana" panose="020B0604030504040204" pitchFamily="34" charset="0"/>
              </a:rPr>
              <a:t>Buy</a:t>
            </a:r>
            <a:r>
              <a:rPr lang="en-US" altLang="en-US" sz="1600" dirty="0">
                <a:solidFill>
                  <a:srgbClr val="000000"/>
                </a:solidFill>
                <a:latin typeface="Verdana" panose="020B0604030504040204" pitchFamily="34" charset="0"/>
              </a:rPr>
              <a:t>, </a:t>
            </a:r>
            <a:r>
              <a:rPr lang="en-US" altLang="en-US" sz="1600" dirty="0">
                <a:solidFill>
                  <a:srgbClr val="0000FF"/>
                </a:solidFill>
                <a:latin typeface="Verdana" panose="020B0604030504040204" pitchFamily="34" charset="0"/>
              </a:rPr>
              <a:t>1.1180</a:t>
            </a:r>
            <a:r>
              <a:rPr lang="en-US" altLang="en-US" sz="1600" dirty="0">
                <a:solidFill>
                  <a:srgbClr val="000000"/>
                </a:solidFill>
                <a:latin typeface="Verdana" panose="020B0604030504040204" pitchFamily="34" charset="0"/>
              </a:rPr>
              <a:t>, </a:t>
            </a:r>
            <a:r>
              <a:rPr lang="en-US" altLang="en-US" sz="1600" dirty="0">
                <a:solidFill>
                  <a:srgbClr val="0000FF"/>
                </a:solidFill>
                <a:latin typeface="Verdana" panose="020B0604030504040204" pitchFamily="34" charset="0"/>
              </a:rPr>
              <a:t>2e6</a:t>
            </a:r>
            <a:r>
              <a:rPr lang="en-US" altLang="en-US" sz="1600" dirty="0">
                <a:solidFill>
                  <a:srgbClr val="000000"/>
                </a:solidFill>
                <a:latin typeface="Verdana" panose="020B0604030504040204" pitchFamily="34" charset="0"/>
              </a:rPr>
              <a:t>));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18379186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Text Placeholder 2"/>
          <p:cNvSpPr>
            <a:spLocks noGrp="1"/>
          </p:cNvSpPr>
          <p:nvPr>
            <p:ph type="body" sz="quarter" idx="16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indent="0" algn="ctr">
              <a:buNone/>
            </a:pPr>
            <a:r>
              <a:rPr lang="en-GB" altLang="en-US" dirty="0">
                <a:solidFill>
                  <a:schemeClr val="tx1"/>
                </a:solidFill>
                <a:ea typeface="ヒラギノ角ゴ Pro W3" pitchFamily="44" charset="-128"/>
              </a:rPr>
              <a:t>Why use Chronicle Queue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7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GB" altLang="en-US" sz="2800" dirty="0">
                <a:solidFill>
                  <a:schemeClr val="tx1"/>
                </a:solidFill>
                <a:ea typeface="ヒラギノ角ゴ Pro W3" pitchFamily="44" charset="-128"/>
              </a:rPr>
              <a:t>Chronicle Queue v4 has a number of advantages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altLang="en-US" sz="2800" dirty="0">
                <a:solidFill>
                  <a:schemeClr val="tx1"/>
                </a:solidFill>
                <a:ea typeface="ヒラギノ角ゴ Pro W3" pitchFamily="44" charset="-128"/>
              </a:rPr>
              <a:t>Broker less, only the OS needs to be up.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altLang="en-US" sz="2800" dirty="0">
                <a:solidFill>
                  <a:schemeClr val="tx1"/>
                </a:solidFill>
                <a:ea typeface="ヒラギノ角ゴ Pro W3" pitchFamily="44" charset="-128"/>
              </a:rPr>
              <a:t>Low latency, less than 10 microseconds 99% of the time.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altLang="en-US" sz="2800" dirty="0">
                <a:solidFill>
                  <a:schemeClr val="tx1"/>
                </a:solidFill>
                <a:ea typeface="ヒラギノ角ゴ Pro W3" pitchFamily="44" charset="-128"/>
              </a:rPr>
              <a:t>Persisted, giving your replay and transparency.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altLang="en-US" sz="2800" dirty="0">
                <a:solidFill>
                  <a:schemeClr val="tx1"/>
                </a:solidFill>
                <a:ea typeface="ヒラギノ角ゴ Pro W3" pitchFamily="44" charset="-128"/>
              </a:rPr>
              <a:t>Can replace your logging improving performance.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altLang="en-US" sz="2800" dirty="0">
                <a:solidFill>
                  <a:schemeClr val="tx1"/>
                </a:solidFill>
                <a:ea typeface="ヒラギノ角ゴ Pro W3" pitchFamily="44" charset="-128"/>
              </a:rPr>
              <a:t>Kernel Bypass, Shared across JVMs with a system call for each message.</a:t>
            </a:r>
          </a:p>
          <a:p>
            <a:pPr>
              <a:lnSpc>
                <a:spcPct val="100000"/>
              </a:lnSpc>
              <a:buFontTx/>
              <a:buChar char="-"/>
            </a:pPr>
            <a:endParaRPr lang="en-GB" altLang="en-US" sz="2800" dirty="0">
              <a:solidFill>
                <a:schemeClr val="tx1"/>
              </a:solidFill>
              <a:ea typeface="ヒラギノ角ゴ Pro W3" pitchFamily="4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3486937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://slimages.macysassets.com/is/image/MCY/?&amp;$b=MCY/swatches/&amp;layer=0&amp;size=64,64&amp;src=is%7B$b$1/optimized/362461_fpx.tif%7D&amp;cropN=0,0,1,1&amp;anchor=0,0&amp;layer=1&amp;op_sharpen=1&amp;fmt=jpeg&amp;qlt=90,0&amp;hei=6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272" y="4746239"/>
            <a:ext cx="2123728" cy="2123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298823" y="545767"/>
            <a:ext cx="8856984" cy="65556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---</a:t>
            </a:r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 !!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meta-data</a:t>
            </a:r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#binary</a:t>
            </a:r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header</a:t>
            </a:r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400" dirty="0">
                <a:solidFill>
                  <a:srgbClr val="880000"/>
                </a:solidFill>
                <a:latin typeface="Consolas" panose="020B0609020204030204" pitchFamily="49" charset="0"/>
              </a:rPr>
              <a:t>!</a:t>
            </a:r>
            <a:r>
              <a:rPr lang="en-GB" sz="1400" dirty="0" err="1">
                <a:solidFill>
                  <a:srgbClr val="880000"/>
                </a:solidFill>
                <a:latin typeface="Consolas" panose="020B0609020204030204" pitchFamily="49" charset="0"/>
              </a:rPr>
              <a:t>SCQStore</a:t>
            </a:r>
            <a:r>
              <a:rPr lang="en-GB" sz="1400" dirty="0">
                <a:solidFill>
                  <a:srgbClr val="880000"/>
                </a:solidFill>
                <a:latin typeface="Consolas" panose="020B0609020204030204" pitchFamily="49" charset="0"/>
              </a:rPr>
              <a:t> </a:t>
            </a:r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{ </a:t>
            </a:r>
            <a:r>
              <a:rPr lang="en-GB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wireType</a:t>
            </a:r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400" dirty="0">
                <a:solidFill>
                  <a:srgbClr val="880000"/>
                </a:solidFill>
                <a:latin typeface="Consolas" panose="020B0609020204030204" pitchFamily="49" charset="0"/>
              </a:rPr>
              <a:t>!</a:t>
            </a:r>
            <a:r>
              <a:rPr lang="en-GB" sz="1400" dirty="0" err="1">
                <a:solidFill>
                  <a:srgbClr val="880000"/>
                </a:solidFill>
                <a:latin typeface="Consolas" panose="020B0609020204030204" pitchFamily="49" charset="0"/>
              </a:rPr>
              <a:t>WireType</a:t>
            </a:r>
            <a:r>
              <a:rPr lang="en-GB" sz="1400" dirty="0">
                <a:solidFill>
                  <a:srgbClr val="880000"/>
                </a:solidFill>
                <a:latin typeface="Consolas" panose="020B0609020204030204" pitchFamily="49" charset="0"/>
              </a:rPr>
              <a:t> BINARY, </a:t>
            </a:r>
            <a:r>
              <a:rPr lang="en-GB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writePosition</a:t>
            </a:r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400" dirty="0">
                <a:solidFill>
                  <a:srgbClr val="008800"/>
                </a:solidFill>
                <a:latin typeface="Consolas" panose="020B0609020204030204" pitchFamily="49" charset="0"/>
              </a:rPr>
              <a:t>777</a:t>
            </a:r>
            <a:r>
              <a:rPr lang="en-GB" sz="1400" dirty="0">
                <a:solidFill>
                  <a:srgbClr val="880000"/>
                </a:solidFill>
                <a:latin typeface="Consolas" panose="020B0609020204030204" pitchFamily="49" charset="0"/>
              </a:rPr>
              <a:t>, </a:t>
            </a:r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roll: </a:t>
            </a:r>
            <a:r>
              <a:rPr lang="en-GB" sz="1400" dirty="0">
                <a:solidFill>
                  <a:srgbClr val="880000"/>
                </a:solidFill>
                <a:latin typeface="Consolas" panose="020B0609020204030204" pitchFamily="49" charset="0"/>
              </a:rPr>
              <a:t>!</a:t>
            </a:r>
            <a:r>
              <a:rPr lang="en-GB" sz="1400" dirty="0" err="1">
                <a:solidFill>
                  <a:srgbClr val="880000"/>
                </a:solidFill>
                <a:latin typeface="Consolas" panose="020B0609020204030204" pitchFamily="49" charset="0"/>
              </a:rPr>
              <a:t>SCQSRoll</a:t>
            </a:r>
            <a:r>
              <a:rPr lang="en-GB" sz="1400" dirty="0">
                <a:solidFill>
                  <a:srgbClr val="880000"/>
                </a:solidFill>
                <a:latin typeface="Consolas" panose="020B0609020204030204" pitchFamily="49" charset="0"/>
              </a:rPr>
              <a:t> { </a:t>
            </a:r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length: </a:t>
            </a:r>
            <a:r>
              <a:rPr lang="en-GB" sz="1400" dirty="0">
                <a:solidFill>
                  <a:srgbClr val="008800"/>
                </a:solidFill>
                <a:latin typeface="Consolas" panose="020B0609020204030204" pitchFamily="49" charset="0"/>
              </a:rPr>
              <a:t>86400000</a:t>
            </a:r>
            <a:r>
              <a:rPr lang="en-GB" sz="1400" dirty="0">
                <a:solidFill>
                  <a:srgbClr val="880000"/>
                </a:solidFill>
                <a:latin typeface="Consolas" panose="020B0609020204030204" pitchFamily="49" charset="0"/>
              </a:rPr>
              <a:t>, </a:t>
            </a:r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format: </a:t>
            </a:r>
            <a:r>
              <a:rPr lang="en-GB" sz="1400" dirty="0" err="1">
                <a:solidFill>
                  <a:srgbClr val="880000"/>
                </a:solidFill>
                <a:latin typeface="Consolas" panose="020B0609020204030204" pitchFamily="49" charset="0"/>
              </a:rPr>
              <a:t>yyyyMMdd</a:t>
            </a:r>
            <a:r>
              <a:rPr lang="en-GB" sz="1400" dirty="0">
                <a:solidFill>
                  <a:srgbClr val="880000"/>
                </a:solidFill>
                <a:latin typeface="Consolas" panose="020B0609020204030204" pitchFamily="49" charset="0"/>
              </a:rPr>
              <a:t>, </a:t>
            </a:r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epoch: </a:t>
            </a:r>
            <a:r>
              <a:rPr lang="en-GB" sz="1400" dirty="0">
                <a:solidFill>
                  <a:srgbClr val="008800"/>
                </a:solidFill>
                <a:latin typeface="Consolas" panose="020B0609020204030204" pitchFamily="49" charset="0"/>
              </a:rPr>
              <a:t>0</a:t>
            </a:r>
            <a:r>
              <a:rPr lang="en-GB" sz="1400" dirty="0">
                <a:solidFill>
                  <a:srgbClr val="880000"/>
                </a:solidFill>
                <a:latin typeface="Consolas" panose="020B0609020204030204" pitchFamily="49" charset="0"/>
              </a:rPr>
              <a:t> </a:t>
            </a:r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}, indexing: </a:t>
            </a:r>
            <a:r>
              <a:rPr lang="en-GB" sz="1400" dirty="0">
                <a:solidFill>
                  <a:srgbClr val="880000"/>
                </a:solidFill>
                <a:latin typeface="Consolas" panose="020B0609020204030204" pitchFamily="49" charset="0"/>
              </a:rPr>
              <a:t>!</a:t>
            </a:r>
            <a:r>
              <a:rPr lang="en-GB" sz="1400" dirty="0" err="1">
                <a:solidFill>
                  <a:srgbClr val="880000"/>
                </a:solidFill>
                <a:latin typeface="Consolas" panose="020B0609020204030204" pitchFamily="49" charset="0"/>
              </a:rPr>
              <a:t>SCQSIndexing</a:t>
            </a:r>
            <a:r>
              <a:rPr lang="en-GB" sz="1400" dirty="0">
                <a:solidFill>
                  <a:srgbClr val="880000"/>
                </a:solidFill>
                <a:latin typeface="Consolas" panose="020B0609020204030204" pitchFamily="49" charset="0"/>
              </a:rPr>
              <a:t> </a:t>
            </a:r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{ </a:t>
            </a:r>
          </a:p>
          <a:p>
            <a:r>
              <a:rPr lang="en-GB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indexCount</a:t>
            </a:r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400" dirty="0">
                <a:solidFill>
                  <a:srgbClr val="880000"/>
                </a:solidFill>
                <a:latin typeface="Consolas" panose="020B0609020204030204" pitchFamily="49" charset="0"/>
              </a:rPr>
              <a:t>!</a:t>
            </a:r>
            <a:r>
              <a:rPr lang="en-GB" sz="1400" dirty="0" err="1">
                <a:solidFill>
                  <a:srgbClr val="880000"/>
                </a:solidFill>
                <a:latin typeface="Consolas" panose="020B0609020204030204" pitchFamily="49" charset="0"/>
              </a:rPr>
              <a:t>int</a:t>
            </a:r>
            <a:r>
              <a:rPr lang="en-GB" sz="1400" dirty="0">
                <a:solidFill>
                  <a:srgbClr val="880000"/>
                </a:solidFill>
                <a:latin typeface="Consolas" panose="020B0609020204030204" pitchFamily="49" charset="0"/>
              </a:rPr>
              <a:t> </a:t>
            </a:r>
            <a:r>
              <a:rPr lang="en-GB" sz="1400" dirty="0">
                <a:solidFill>
                  <a:srgbClr val="008800"/>
                </a:solidFill>
                <a:latin typeface="Consolas" panose="020B0609020204030204" pitchFamily="49" charset="0"/>
              </a:rPr>
              <a:t>8192</a:t>
            </a:r>
            <a:r>
              <a:rPr lang="en-GB" sz="1400" dirty="0">
                <a:solidFill>
                  <a:srgbClr val="880000"/>
                </a:solidFill>
                <a:latin typeface="Consolas" panose="020B0609020204030204" pitchFamily="49" charset="0"/>
              </a:rPr>
              <a:t>, </a:t>
            </a:r>
            <a:r>
              <a:rPr lang="en-GB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indexSpacing</a:t>
            </a:r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400" dirty="0">
                <a:solidFill>
                  <a:srgbClr val="008800"/>
                </a:solidFill>
                <a:latin typeface="Consolas" panose="020B0609020204030204" pitchFamily="49" charset="0"/>
              </a:rPr>
              <a:t>64</a:t>
            </a:r>
            <a:r>
              <a:rPr lang="en-GB" sz="1400" dirty="0">
                <a:solidFill>
                  <a:srgbClr val="880000"/>
                </a:solidFill>
                <a:latin typeface="Consolas" panose="020B0609020204030204" pitchFamily="49" charset="0"/>
              </a:rPr>
              <a:t>, </a:t>
            </a:r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index2Index: </a:t>
            </a:r>
            <a:r>
              <a:rPr lang="en-GB" sz="1400" dirty="0">
                <a:solidFill>
                  <a:srgbClr val="008800"/>
                </a:solidFill>
                <a:latin typeface="Consolas" panose="020B0609020204030204" pitchFamily="49" charset="0"/>
              </a:rPr>
              <a:t>0</a:t>
            </a:r>
            <a:r>
              <a:rPr lang="en-GB" sz="1400" dirty="0">
                <a:solidFill>
                  <a:srgbClr val="880000"/>
                </a:solidFill>
                <a:latin typeface="Consolas" panose="020B0609020204030204" pitchFamily="49" charset="0"/>
              </a:rPr>
              <a:t>, </a:t>
            </a:r>
            <a:r>
              <a:rPr lang="en-GB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lastIndex</a:t>
            </a:r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400" dirty="0">
                <a:solidFill>
                  <a:srgbClr val="008800"/>
                </a:solidFill>
                <a:latin typeface="Consolas" panose="020B0609020204030204" pitchFamily="49" charset="0"/>
              </a:rPr>
              <a:t>0</a:t>
            </a:r>
            <a:r>
              <a:rPr lang="en-GB" sz="1400" dirty="0">
                <a:solidFill>
                  <a:srgbClr val="880000"/>
                </a:solidFill>
                <a:latin typeface="Consolas" panose="020B0609020204030204" pitchFamily="49" charset="0"/>
              </a:rPr>
              <a:t> </a:t>
            </a:r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} } </a:t>
            </a:r>
          </a:p>
          <a:p>
            <a:endParaRPr lang="en-GB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# 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position</a:t>
            </a:r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: 227 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---</a:t>
            </a:r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 !!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data</a:t>
            </a:r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#binary</a:t>
            </a:r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GB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onOrderIdea</a:t>
            </a:r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: { symbol:</a:t>
            </a:r>
            <a:r>
              <a:rPr lang="en-GB" sz="1400" dirty="0">
                <a:solidFill>
                  <a:srgbClr val="880000"/>
                </a:solidFill>
                <a:latin typeface="Consolas" panose="020B0609020204030204" pitchFamily="49" charset="0"/>
              </a:rPr>
              <a:t> EURUSD, </a:t>
            </a:r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side: </a:t>
            </a:r>
            <a:r>
              <a:rPr lang="en-GB" sz="1400" dirty="0">
                <a:solidFill>
                  <a:srgbClr val="880000"/>
                </a:solidFill>
                <a:latin typeface="Consolas" panose="020B0609020204030204" pitchFamily="49" charset="0"/>
              </a:rPr>
              <a:t>Buy, </a:t>
            </a:r>
            <a:r>
              <a:rPr lang="en-GB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limitPrice</a:t>
            </a:r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400" dirty="0">
                <a:solidFill>
                  <a:srgbClr val="008800"/>
                </a:solidFill>
                <a:latin typeface="Consolas" panose="020B0609020204030204" pitchFamily="49" charset="0"/>
              </a:rPr>
              <a:t>1.118</a:t>
            </a:r>
            <a:r>
              <a:rPr lang="en-GB" sz="1400" dirty="0">
                <a:solidFill>
                  <a:srgbClr val="880000"/>
                </a:solidFill>
                <a:latin typeface="Consolas" panose="020B0609020204030204" pitchFamily="49" charset="0"/>
              </a:rPr>
              <a:t>, </a:t>
            </a:r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quantity: </a:t>
            </a:r>
            <a:r>
              <a:rPr lang="en-GB" sz="1400" dirty="0">
                <a:solidFill>
                  <a:srgbClr val="008800"/>
                </a:solidFill>
                <a:latin typeface="Consolas" panose="020B0609020204030204" pitchFamily="49" charset="0"/>
              </a:rPr>
              <a:t>2000000.0</a:t>
            </a:r>
            <a:r>
              <a:rPr lang="en-GB" sz="1400" dirty="0">
                <a:solidFill>
                  <a:srgbClr val="880000"/>
                </a:solidFill>
                <a:latin typeface="Consolas" panose="020B0609020204030204" pitchFamily="49" charset="0"/>
              </a:rPr>
              <a:t> </a:t>
            </a:r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} </a:t>
            </a:r>
          </a:p>
          <a:p>
            <a:endParaRPr lang="en-GB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# 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position</a:t>
            </a:r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: 306 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---</a:t>
            </a:r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 !!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data</a:t>
            </a:r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#binary</a:t>
            </a:r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GB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onTopOfBookPrice</a:t>
            </a:r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: { symbol:</a:t>
            </a:r>
            <a:r>
              <a:rPr lang="en-GB" sz="1400" dirty="0">
                <a:solidFill>
                  <a:srgbClr val="880000"/>
                </a:solidFill>
                <a:latin typeface="Consolas" panose="020B0609020204030204" pitchFamily="49" charset="0"/>
              </a:rPr>
              <a:t> EURUSD, </a:t>
            </a:r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timestamp: </a:t>
            </a:r>
            <a:r>
              <a:rPr lang="en-GB" sz="1400" dirty="0">
                <a:solidFill>
                  <a:srgbClr val="008800"/>
                </a:solidFill>
                <a:latin typeface="Consolas" panose="020B0609020204030204" pitchFamily="49" charset="0"/>
              </a:rPr>
              <a:t>123456789000</a:t>
            </a:r>
            <a:r>
              <a:rPr lang="en-GB" sz="1400" dirty="0">
                <a:solidFill>
                  <a:srgbClr val="880000"/>
                </a:solidFill>
                <a:latin typeface="Consolas" panose="020B0609020204030204" pitchFamily="49" charset="0"/>
              </a:rPr>
              <a:t>, </a:t>
            </a:r>
            <a:r>
              <a:rPr lang="en-GB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buyPrice</a:t>
            </a:r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400" dirty="0" err="1">
                <a:solidFill>
                  <a:srgbClr val="880000"/>
                </a:solidFill>
                <a:latin typeface="Consolas" panose="020B0609020204030204" pitchFamily="49" charset="0"/>
              </a:rPr>
              <a:t>NaN</a:t>
            </a:r>
            <a:r>
              <a:rPr lang="en-GB" sz="1400" dirty="0">
                <a:solidFill>
                  <a:srgbClr val="880000"/>
                </a:solidFill>
                <a:latin typeface="Consolas" panose="020B0609020204030204" pitchFamily="49" charset="0"/>
              </a:rPr>
              <a:t>, </a:t>
            </a:r>
          </a:p>
          <a:p>
            <a:r>
              <a:rPr lang="en-GB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buyQuantity</a:t>
            </a:r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400" dirty="0">
                <a:solidFill>
                  <a:srgbClr val="008800"/>
                </a:solidFill>
                <a:latin typeface="Consolas" panose="020B0609020204030204" pitchFamily="49" charset="0"/>
              </a:rPr>
              <a:t>0</a:t>
            </a:r>
            <a:r>
              <a:rPr lang="en-GB" sz="1400" dirty="0">
                <a:solidFill>
                  <a:srgbClr val="880000"/>
                </a:solidFill>
                <a:latin typeface="Consolas" panose="020B0609020204030204" pitchFamily="49" charset="0"/>
              </a:rPr>
              <a:t>, </a:t>
            </a:r>
            <a:r>
              <a:rPr lang="en-GB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sellPrice</a:t>
            </a:r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400" dirty="0">
                <a:solidFill>
                  <a:srgbClr val="008800"/>
                </a:solidFill>
                <a:latin typeface="Consolas" panose="020B0609020204030204" pitchFamily="49" charset="0"/>
              </a:rPr>
              <a:t>1.1172</a:t>
            </a:r>
            <a:r>
              <a:rPr lang="en-GB" sz="1400" dirty="0">
                <a:solidFill>
                  <a:srgbClr val="880000"/>
                </a:solidFill>
                <a:latin typeface="Consolas" panose="020B0609020204030204" pitchFamily="49" charset="0"/>
              </a:rPr>
              <a:t>, </a:t>
            </a:r>
            <a:r>
              <a:rPr lang="en-GB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sellQuantity</a:t>
            </a:r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400" dirty="0">
                <a:solidFill>
                  <a:srgbClr val="008800"/>
                </a:solidFill>
                <a:latin typeface="Consolas" panose="020B0609020204030204" pitchFamily="49" charset="0"/>
              </a:rPr>
              <a:t>2000000.0</a:t>
            </a:r>
            <a:r>
              <a:rPr lang="en-GB" sz="1400" dirty="0">
                <a:solidFill>
                  <a:srgbClr val="880000"/>
                </a:solidFill>
                <a:latin typeface="Consolas" panose="020B0609020204030204" pitchFamily="49" charset="0"/>
              </a:rPr>
              <a:t> </a:t>
            </a:r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} </a:t>
            </a:r>
          </a:p>
          <a:p>
            <a:endParaRPr lang="en-GB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# 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position</a:t>
            </a:r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: 434 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---</a:t>
            </a:r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 !!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data</a:t>
            </a:r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#binary</a:t>
            </a:r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GB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onTopOfBookPrice</a:t>
            </a:r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: { symbol:</a:t>
            </a:r>
            <a:r>
              <a:rPr lang="en-GB" sz="1400" dirty="0">
                <a:solidFill>
                  <a:srgbClr val="880000"/>
                </a:solidFill>
                <a:latin typeface="Consolas" panose="020B0609020204030204" pitchFamily="49" charset="0"/>
              </a:rPr>
              <a:t> EURUSD, </a:t>
            </a:r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timestamp: </a:t>
            </a:r>
            <a:r>
              <a:rPr lang="en-GB" sz="1400" dirty="0">
                <a:solidFill>
                  <a:srgbClr val="008800"/>
                </a:solidFill>
                <a:latin typeface="Consolas" panose="020B0609020204030204" pitchFamily="49" charset="0"/>
              </a:rPr>
              <a:t>123456789100</a:t>
            </a:r>
            <a:r>
              <a:rPr lang="en-GB" sz="1400" dirty="0">
                <a:solidFill>
                  <a:srgbClr val="880000"/>
                </a:solidFill>
                <a:latin typeface="Consolas" panose="020B0609020204030204" pitchFamily="49" charset="0"/>
              </a:rPr>
              <a:t>, </a:t>
            </a:r>
            <a:r>
              <a:rPr lang="en-GB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buyPrice</a:t>
            </a:r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400" dirty="0">
                <a:solidFill>
                  <a:srgbClr val="008800"/>
                </a:solidFill>
                <a:latin typeface="Consolas" panose="020B0609020204030204" pitchFamily="49" charset="0"/>
              </a:rPr>
              <a:t>1.116</a:t>
            </a:r>
            <a:r>
              <a:rPr lang="en-GB" sz="1400" dirty="0">
                <a:solidFill>
                  <a:srgbClr val="880000"/>
                </a:solidFill>
                <a:latin typeface="Consolas" panose="020B0609020204030204" pitchFamily="49" charset="0"/>
              </a:rPr>
              <a:t>, </a:t>
            </a:r>
            <a:r>
              <a:rPr lang="en-GB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buyQuantity</a:t>
            </a:r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400" dirty="0">
                <a:solidFill>
                  <a:srgbClr val="008800"/>
                </a:solidFill>
                <a:latin typeface="Consolas" panose="020B0609020204030204" pitchFamily="49" charset="0"/>
              </a:rPr>
              <a:t>2000000.0</a:t>
            </a:r>
            <a:r>
              <a:rPr lang="en-GB" sz="1400" dirty="0">
                <a:solidFill>
                  <a:srgbClr val="880000"/>
                </a:solidFill>
                <a:latin typeface="Consolas" panose="020B0609020204030204" pitchFamily="49" charset="0"/>
              </a:rPr>
              <a:t>, </a:t>
            </a:r>
            <a:r>
              <a:rPr lang="en-GB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sellPrice</a:t>
            </a:r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400" dirty="0">
                <a:solidFill>
                  <a:srgbClr val="008800"/>
                </a:solidFill>
                <a:latin typeface="Consolas" panose="020B0609020204030204" pitchFamily="49" charset="0"/>
              </a:rPr>
              <a:t>1.1172</a:t>
            </a:r>
            <a:r>
              <a:rPr lang="en-GB" sz="1400" dirty="0">
                <a:solidFill>
                  <a:srgbClr val="880000"/>
                </a:solidFill>
                <a:latin typeface="Consolas" panose="020B0609020204030204" pitchFamily="49" charset="0"/>
              </a:rPr>
              <a:t>, </a:t>
            </a:r>
            <a:r>
              <a:rPr lang="en-GB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sellQuantity</a:t>
            </a:r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400" dirty="0">
                <a:solidFill>
                  <a:srgbClr val="008800"/>
                </a:solidFill>
                <a:latin typeface="Consolas" panose="020B0609020204030204" pitchFamily="49" charset="0"/>
              </a:rPr>
              <a:t>2000000.0</a:t>
            </a:r>
            <a:r>
              <a:rPr lang="en-GB" sz="1400" dirty="0">
                <a:solidFill>
                  <a:srgbClr val="880000"/>
                </a:solidFill>
                <a:latin typeface="Consolas" panose="020B0609020204030204" pitchFamily="49" charset="0"/>
              </a:rPr>
              <a:t> </a:t>
            </a:r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} </a:t>
            </a:r>
          </a:p>
          <a:p>
            <a:endParaRPr lang="en-GB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# 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position</a:t>
            </a:r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: 566 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---</a:t>
            </a:r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 !!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data</a:t>
            </a:r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#binary</a:t>
            </a:r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GB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onTopOfBookPrice</a:t>
            </a:r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: { symbol:</a:t>
            </a:r>
            <a:r>
              <a:rPr lang="en-GB" sz="1400" dirty="0">
                <a:solidFill>
                  <a:srgbClr val="880000"/>
                </a:solidFill>
                <a:latin typeface="Consolas" panose="020B0609020204030204" pitchFamily="49" charset="0"/>
              </a:rPr>
              <a:t> EURUSD, </a:t>
            </a:r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timestamp: </a:t>
            </a:r>
            <a:r>
              <a:rPr lang="en-GB" sz="1400" dirty="0">
                <a:solidFill>
                  <a:srgbClr val="008800"/>
                </a:solidFill>
                <a:latin typeface="Consolas" panose="020B0609020204030204" pitchFamily="49" charset="0"/>
              </a:rPr>
              <a:t>123456789100</a:t>
            </a:r>
            <a:r>
              <a:rPr lang="en-GB" sz="1400" dirty="0">
                <a:solidFill>
                  <a:srgbClr val="880000"/>
                </a:solidFill>
                <a:latin typeface="Consolas" panose="020B0609020204030204" pitchFamily="49" charset="0"/>
              </a:rPr>
              <a:t>, </a:t>
            </a:r>
            <a:r>
              <a:rPr lang="en-GB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buyPrice</a:t>
            </a:r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400" dirty="0">
                <a:solidFill>
                  <a:srgbClr val="008800"/>
                </a:solidFill>
                <a:latin typeface="Consolas" panose="020B0609020204030204" pitchFamily="49" charset="0"/>
              </a:rPr>
              <a:t>1.1167</a:t>
            </a:r>
            <a:r>
              <a:rPr lang="en-GB" sz="1400" dirty="0">
                <a:solidFill>
                  <a:srgbClr val="880000"/>
                </a:solidFill>
                <a:latin typeface="Consolas" panose="020B0609020204030204" pitchFamily="49" charset="0"/>
              </a:rPr>
              <a:t>, </a:t>
            </a:r>
            <a:r>
              <a:rPr lang="en-GB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buyQuantity</a:t>
            </a:r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400" dirty="0">
                <a:solidFill>
                  <a:srgbClr val="008800"/>
                </a:solidFill>
                <a:latin typeface="Consolas" panose="020B0609020204030204" pitchFamily="49" charset="0"/>
              </a:rPr>
              <a:t>2000000.0</a:t>
            </a:r>
            <a:r>
              <a:rPr lang="en-GB" sz="1400" dirty="0">
                <a:solidFill>
                  <a:srgbClr val="880000"/>
                </a:solidFill>
                <a:latin typeface="Consolas" panose="020B0609020204030204" pitchFamily="49" charset="0"/>
              </a:rPr>
              <a:t>, </a:t>
            </a:r>
            <a:r>
              <a:rPr lang="en-GB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sellPrice</a:t>
            </a:r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400" dirty="0">
                <a:solidFill>
                  <a:srgbClr val="008800"/>
                </a:solidFill>
                <a:latin typeface="Consolas" panose="020B0609020204030204" pitchFamily="49" charset="0"/>
              </a:rPr>
              <a:t>1.1172</a:t>
            </a:r>
            <a:r>
              <a:rPr lang="en-GB" sz="1400" dirty="0">
                <a:solidFill>
                  <a:srgbClr val="880000"/>
                </a:solidFill>
                <a:latin typeface="Consolas" panose="020B0609020204030204" pitchFamily="49" charset="0"/>
              </a:rPr>
              <a:t>, </a:t>
            </a:r>
            <a:r>
              <a:rPr lang="en-GB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sellQuantity</a:t>
            </a:r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400" dirty="0">
                <a:solidFill>
                  <a:srgbClr val="008800"/>
                </a:solidFill>
                <a:latin typeface="Consolas" panose="020B0609020204030204" pitchFamily="49" charset="0"/>
              </a:rPr>
              <a:t>2000000.0</a:t>
            </a:r>
            <a:r>
              <a:rPr lang="en-GB" sz="1400" dirty="0">
                <a:solidFill>
                  <a:srgbClr val="880000"/>
                </a:solidFill>
                <a:latin typeface="Consolas" panose="020B0609020204030204" pitchFamily="49" charset="0"/>
              </a:rPr>
              <a:t> </a:t>
            </a:r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} </a:t>
            </a:r>
          </a:p>
          <a:p>
            <a:endParaRPr lang="en-GB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# 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position</a:t>
            </a:r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: 698 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---</a:t>
            </a:r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 !!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data</a:t>
            </a:r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#binary</a:t>
            </a:r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GB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onOrderIdea</a:t>
            </a:r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: { symbol:</a:t>
            </a:r>
            <a:r>
              <a:rPr lang="en-GB" sz="1400" dirty="0">
                <a:solidFill>
                  <a:srgbClr val="880000"/>
                </a:solidFill>
                <a:latin typeface="Consolas" panose="020B0609020204030204" pitchFamily="49" charset="0"/>
              </a:rPr>
              <a:t> EURUSD, </a:t>
            </a:r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side: </a:t>
            </a:r>
            <a:r>
              <a:rPr lang="en-GB" sz="1400" dirty="0">
                <a:solidFill>
                  <a:srgbClr val="880000"/>
                </a:solidFill>
                <a:latin typeface="Consolas" panose="020B0609020204030204" pitchFamily="49" charset="0"/>
              </a:rPr>
              <a:t>Buy, </a:t>
            </a:r>
            <a:r>
              <a:rPr lang="en-GB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limitPrice</a:t>
            </a:r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400" dirty="0">
                <a:solidFill>
                  <a:srgbClr val="008800"/>
                </a:solidFill>
                <a:latin typeface="Consolas" panose="020B0609020204030204" pitchFamily="49" charset="0"/>
              </a:rPr>
              <a:t>1.1165</a:t>
            </a:r>
            <a:r>
              <a:rPr lang="en-GB" sz="1400" dirty="0">
                <a:solidFill>
                  <a:srgbClr val="880000"/>
                </a:solidFill>
                <a:latin typeface="Consolas" panose="020B0609020204030204" pitchFamily="49" charset="0"/>
              </a:rPr>
              <a:t>, </a:t>
            </a:r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quantity: </a:t>
            </a:r>
            <a:r>
              <a:rPr lang="en-GB" sz="1400" dirty="0">
                <a:solidFill>
                  <a:srgbClr val="008800"/>
                </a:solidFill>
                <a:latin typeface="Consolas" panose="020B0609020204030204" pitchFamily="49" charset="0"/>
              </a:rPr>
              <a:t>1000000.0</a:t>
            </a:r>
            <a:r>
              <a:rPr lang="en-GB" sz="1400" dirty="0">
                <a:solidFill>
                  <a:srgbClr val="880000"/>
                </a:solidFill>
                <a:latin typeface="Consolas" panose="020B0609020204030204" pitchFamily="49" charset="0"/>
              </a:rPr>
              <a:t> </a:t>
            </a:r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} </a:t>
            </a:r>
          </a:p>
          <a:p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... </a:t>
            </a:r>
          </a:p>
          <a:p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# 83885299 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bytes</a:t>
            </a:r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remaining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295410891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Text Placeholder 2"/>
          <p:cNvSpPr>
            <a:spLocks noGrp="1"/>
          </p:cNvSpPr>
          <p:nvPr>
            <p:ph type="body" sz="quarter" idx="16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indent="0" algn="ctr">
              <a:buNone/>
            </a:pPr>
            <a:r>
              <a:rPr lang="en-GB" altLang="en-US" dirty="0">
                <a:ea typeface="ヒラギノ角ゴ Pro W3" pitchFamily="44" charset="-128"/>
              </a:rPr>
              <a:t>Measuring the performance?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17"/>
          </p:nvPr>
        </p:nvSpPr>
        <p:spPr bwMode="auto">
          <a:xfrm>
            <a:off x="448816" y="1556792"/>
            <a:ext cx="8443664" cy="4320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indent="0">
              <a:buNone/>
            </a:pPr>
            <a:r>
              <a:rPr lang="en-GB" altLang="en-US" sz="2400" dirty="0">
                <a:ea typeface="ヒラギノ角ゴ Pro W3" pitchFamily="44" charset="-128"/>
              </a:rPr>
              <a:t>Measure the write latency with JMH  (Java </a:t>
            </a:r>
            <a:r>
              <a:rPr lang="en-GB" altLang="en-US" sz="2400" dirty="0" err="1">
                <a:ea typeface="ヒラギノ角ゴ Pro W3" pitchFamily="44" charset="-128"/>
              </a:rPr>
              <a:t>Microbenchmark</a:t>
            </a:r>
            <a:r>
              <a:rPr lang="en-GB" altLang="en-US" sz="2400" dirty="0">
                <a:ea typeface="ヒラギノ角ゴ Pro W3" pitchFamily="44" charset="-128"/>
              </a:rPr>
              <a:t> Harness)</a:t>
            </a:r>
            <a:endParaRPr lang="en-GB" altLang="en-US" sz="1800" dirty="0">
              <a:latin typeface="Courier New" panose="02070309020205020404" pitchFamily="49" charset="0"/>
              <a:ea typeface="ヒラギノ角ゴ Pro W3" pitchFamily="44" charset="-128"/>
              <a:cs typeface="Courier New" panose="02070309020205020404" pitchFamily="49" charset="0"/>
            </a:endParaRPr>
          </a:p>
          <a:p>
            <a:pPr marL="0" indent="0">
              <a:buNone/>
            </a:pPr>
            <a:br>
              <a:rPr lang="en-GB" altLang="en-US" sz="1800" dirty="0">
                <a:latin typeface="Courier New" panose="02070309020205020404" pitchFamily="49" charset="0"/>
                <a:ea typeface="ヒラギノ角ゴ Pro W3" pitchFamily="44" charset="-128"/>
                <a:cs typeface="Courier New" panose="02070309020205020404" pitchFamily="49" charset="0"/>
              </a:rPr>
            </a:br>
            <a:r>
              <a:rPr lang="en-GB" altLang="en-US" sz="1800" dirty="0">
                <a:latin typeface="Courier New" panose="02070309020205020404" pitchFamily="49" charset="0"/>
                <a:ea typeface="ヒラギノ角ゴ Pro W3" pitchFamily="44" charset="-128"/>
                <a:cs typeface="Courier New" panose="02070309020205020404" pitchFamily="49" charset="0"/>
              </a:rPr>
              <a:t> Percentiles, us/op:</a:t>
            </a:r>
          </a:p>
          <a:p>
            <a:pPr marL="0" indent="0">
              <a:buNone/>
            </a:pPr>
            <a:r>
              <a:rPr lang="en-GB" altLang="en-US" sz="1800" dirty="0">
                <a:latin typeface="Courier New" panose="02070309020205020404" pitchFamily="49" charset="0"/>
                <a:ea typeface="ヒラギノ角ゴ Pro W3" pitchFamily="44" charset="-128"/>
                <a:cs typeface="Courier New" panose="02070309020205020404" pitchFamily="49" charset="0"/>
              </a:rPr>
              <a:t>      p(0.0000) =      2.552 us/op</a:t>
            </a:r>
          </a:p>
          <a:p>
            <a:pPr marL="0" indent="0">
              <a:buNone/>
            </a:pPr>
            <a:r>
              <a:rPr lang="en-GB" altLang="en-US" sz="1800" dirty="0">
                <a:latin typeface="Courier New" panose="02070309020205020404" pitchFamily="49" charset="0"/>
                <a:ea typeface="ヒラギノ角ゴ Pro W3" pitchFamily="44" charset="-128"/>
                <a:cs typeface="Courier New" panose="02070309020205020404" pitchFamily="49" charset="0"/>
              </a:rPr>
              <a:t>     p(50.0000) =      2.796 us/op</a:t>
            </a:r>
          </a:p>
          <a:p>
            <a:pPr marL="0" indent="0">
              <a:buNone/>
            </a:pPr>
            <a:r>
              <a:rPr lang="en-GB" altLang="en-US" sz="1800" dirty="0">
                <a:latin typeface="Courier New" panose="02070309020205020404" pitchFamily="49" charset="0"/>
                <a:ea typeface="ヒラギノ角ゴ Pro W3" pitchFamily="44" charset="-128"/>
                <a:cs typeface="Courier New" panose="02070309020205020404" pitchFamily="49" charset="0"/>
              </a:rPr>
              <a:t>     p(90.0000) =      5.600 us/op</a:t>
            </a:r>
          </a:p>
          <a:p>
            <a:pPr marL="0" indent="0">
              <a:buNone/>
            </a:pPr>
            <a:r>
              <a:rPr lang="en-GB" altLang="en-US" sz="1800" dirty="0">
                <a:latin typeface="Courier New" panose="02070309020205020404" pitchFamily="49" charset="0"/>
                <a:ea typeface="ヒラギノ角ゴ Pro W3" pitchFamily="44" charset="-128"/>
                <a:cs typeface="Courier New" panose="02070309020205020404" pitchFamily="49" charset="0"/>
              </a:rPr>
              <a:t>     p(95.0000) =      5.720 us/op</a:t>
            </a:r>
          </a:p>
          <a:p>
            <a:pPr marL="0" indent="0">
              <a:buNone/>
            </a:pPr>
            <a:r>
              <a:rPr lang="en-GB" altLang="en-US" sz="1800" dirty="0">
                <a:latin typeface="Courier New" panose="02070309020205020404" pitchFamily="49" charset="0"/>
                <a:ea typeface="ヒラギノ角ゴ Pro W3" pitchFamily="44" charset="-128"/>
                <a:cs typeface="Courier New" panose="02070309020205020404" pitchFamily="49" charset="0"/>
              </a:rPr>
              <a:t>     p(99.0000) =      </a:t>
            </a:r>
            <a:r>
              <a:rPr lang="en-GB" altLang="en-US" sz="1800" b="1" dirty="0">
                <a:latin typeface="Courier New" panose="02070309020205020404" pitchFamily="49" charset="0"/>
                <a:ea typeface="ヒラギノ角ゴ Pro W3" pitchFamily="44" charset="-128"/>
                <a:cs typeface="Courier New" panose="02070309020205020404" pitchFamily="49" charset="0"/>
              </a:rPr>
              <a:t>8.496</a:t>
            </a:r>
            <a:r>
              <a:rPr lang="en-GB" altLang="en-US" sz="1800" dirty="0">
                <a:latin typeface="Courier New" panose="02070309020205020404" pitchFamily="49" charset="0"/>
                <a:ea typeface="ヒラギノ角ゴ Pro W3" pitchFamily="44" charset="-128"/>
                <a:cs typeface="Courier New" panose="02070309020205020404" pitchFamily="49" charset="0"/>
              </a:rPr>
              <a:t> us/op </a:t>
            </a:r>
          </a:p>
          <a:p>
            <a:pPr marL="0" indent="0">
              <a:buNone/>
            </a:pPr>
            <a:r>
              <a:rPr lang="en-GB" altLang="en-US" sz="1800" dirty="0">
                <a:latin typeface="Courier New" panose="02070309020205020404" pitchFamily="49" charset="0"/>
                <a:ea typeface="ヒラギノ角ゴ Pro W3" pitchFamily="44" charset="-128"/>
                <a:cs typeface="Courier New" panose="02070309020205020404" pitchFamily="49" charset="0"/>
              </a:rPr>
              <a:t>     p(99.9000) =     15.232 us/op </a:t>
            </a:r>
          </a:p>
          <a:p>
            <a:pPr marL="0" indent="0">
              <a:buNone/>
            </a:pPr>
            <a:r>
              <a:rPr lang="en-GB" altLang="en-US" sz="1800" dirty="0">
                <a:latin typeface="Courier New" panose="02070309020205020404" pitchFamily="49" charset="0"/>
                <a:ea typeface="ヒラギノ角ゴ Pro W3" pitchFamily="44" charset="-128"/>
                <a:cs typeface="Courier New" panose="02070309020205020404" pitchFamily="49" charset="0"/>
              </a:rPr>
              <a:t>     p(99.9900) =     </a:t>
            </a:r>
            <a:r>
              <a:rPr lang="en-GB" altLang="en-US" sz="1800" b="1" dirty="0">
                <a:latin typeface="Courier New" panose="02070309020205020404" pitchFamily="49" charset="0"/>
                <a:ea typeface="ヒラギノ角ゴ Pro W3" pitchFamily="44" charset="-128"/>
                <a:cs typeface="Courier New" panose="02070309020205020404" pitchFamily="49" charset="0"/>
              </a:rPr>
              <a:t>19.977</a:t>
            </a:r>
            <a:r>
              <a:rPr lang="en-GB" altLang="en-US" sz="1800" dirty="0">
                <a:latin typeface="Courier New" panose="02070309020205020404" pitchFamily="49" charset="0"/>
                <a:ea typeface="ヒラギノ角ゴ Pro W3" pitchFamily="44" charset="-128"/>
                <a:cs typeface="Courier New" panose="02070309020205020404" pitchFamily="49" charset="0"/>
              </a:rPr>
              <a:t> us/op </a:t>
            </a:r>
          </a:p>
          <a:p>
            <a:pPr marL="0" indent="0">
              <a:buNone/>
            </a:pPr>
            <a:r>
              <a:rPr lang="en-GB" altLang="en-US" sz="1800" dirty="0">
                <a:latin typeface="Courier New" panose="02070309020205020404" pitchFamily="49" charset="0"/>
                <a:ea typeface="ヒラギノ角ゴ Pro W3" pitchFamily="44" charset="-128"/>
                <a:cs typeface="Courier New" panose="02070309020205020404" pitchFamily="49" charset="0"/>
              </a:rPr>
              <a:t>     p(99.9990) =    422.475 us/op</a:t>
            </a:r>
          </a:p>
          <a:p>
            <a:pPr marL="0" indent="0">
              <a:buNone/>
            </a:pPr>
            <a:r>
              <a:rPr lang="en-GB" altLang="en-US" sz="1800" dirty="0">
                <a:latin typeface="Courier New" panose="02070309020205020404" pitchFamily="49" charset="0"/>
                <a:ea typeface="ヒラギノ角ゴ Pro W3" pitchFamily="44" charset="-128"/>
                <a:cs typeface="Courier New" panose="02070309020205020404" pitchFamily="49" charset="0"/>
              </a:rPr>
              <a:t>     p(99.9999) =    438.784 us/op</a:t>
            </a:r>
          </a:p>
          <a:p>
            <a:pPr marL="0" indent="0">
              <a:buNone/>
            </a:pPr>
            <a:r>
              <a:rPr lang="en-GB" altLang="en-US" sz="1800" dirty="0">
                <a:latin typeface="Courier New" panose="02070309020205020404" pitchFamily="49" charset="0"/>
                <a:ea typeface="ヒラギノ角ゴ Pro W3" pitchFamily="44" charset="-128"/>
                <a:cs typeface="Courier New" panose="02070309020205020404" pitchFamily="49" charset="0"/>
              </a:rPr>
              <a:t>    p(100.0000) =    438.784 us/op</a:t>
            </a:r>
          </a:p>
        </p:txBody>
      </p:sp>
    </p:spTree>
    <p:extLst>
      <p:ext uri="{BB962C8B-B14F-4D97-AF65-F5344CB8AC3E}">
        <p14:creationId xmlns:p14="http://schemas.microsoft.com/office/powerpoint/2010/main" val="105728398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Text Placeholder 2"/>
          <p:cNvSpPr>
            <a:spLocks noGrp="1"/>
          </p:cNvSpPr>
          <p:nvPr>
            <p:ph type="body" sz="quarter" idx="16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indent="0" algn="ctr">
              <a:buNone/>
            </a:pPr>
            <a:r>
              <a:rPr lang="en-GB" altLang="en-US" dirty="0">
                <a:solidFill>
                  <a:schemeClr val="tx1"/>
                </a:solidFill>
                <a:ea typeface="ヒラギノ角ゴ Pro W3" pitchFamily="44" charset="-128"/>
              </a:rPr>
              <a:t>No Flow Control?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17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indent="0" algn="ctr">
              <a:lnSpc>
                <a:spcPct val="100000"/>
              </a:lnSpc>
              <a:buNone/>
            </a:pPr>
            <a:endParaRPr lang="en-GB" altLang="en-US" sz="2800" dirty="0">
              <a:solidFill>
                <a:schemeClr val="tx1"/>
              </a:solidFill>
              <a:ea typeface="ヒラギノ角ゴ Pro W3" pitchFamily="44" charset="-128"/>
              <a:cs typeface="Courier New" panose="02070309020205020404" pitchFamily="49" charset="0"/>
            </a:endParaRPr>
          </a:p>
          <a:p>
            <a:pPr marL="0" indent="0" algn="ctr">
              <a:lnSpc>
                <a:spcPct val="100000"/>
              </a:lnSpc>
              <a:buNone/>
            </a:pPr>
            <a:endParaRPr lang="en-GB" altLang="en-US" dirty="0">
              <a:solidFill>
                <a:schemeClr val="tx1"/>
              </a:solidFill>
              <a:ea typeface="ヒラギノ角ゴ Pro W3" pitchFamily="44" charset="-128"/>
              <a:cs typeface="Courier New" panose="02070309020205020404" pitchFamily="49" charset="0"/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en-GB" altLang="en-US" dirty="0">
                <a:solidFill>
                  <a:schemeClr val="tx1"/>
                </a:solidFill>
                <a:ea typeface="ヒラギノ角ゴ Pro W3" pitchFamily="44" charset="-128"/>
                <a:cs typeface="Courier New" panose="02070309020205020404" pitchFamily="49" charset="0"/>
              </a:rPr>
              <a:t>Market Data</a:t>
            </a:r>
          </a:p>
          <a:p>
            <a:pPr marL="0" indent="0" algn="ctr">
              <a:lnSpc>
                <a:spcPct val="100000"/>
              </a:lnSpc>
              <a:buNone/>
            </a:pPr>
            <a:endParaRPr lang="en-GB" altLang="en-US" dirty="0">
              <a:solidFill>
                <a:schemeClr val="tx1"/>
              </a:solidFill>
              <a:ea typeface="ヒラギノ角ゴ Pro W3" pitchFamily="44" charset="-128"/>
              <a:cs typeface="Courier New" panose="02070309020205020404" pitchFamily="49" charset="0"/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en-GB" altLang="en-US" dirty="0">
                <a:solidFill>
                  <a:schemeClr val="tx1"/>
                </a:solidFill>
                <a:ea typeface="ヒラギノ角ゴ Pro W3" pitchFamily="44" charset="-128"/>
                <a:cs typeface="Courier New" panose="02070309020205020404" pitchFamily="49" charset="0"/>
              </a:rPr>
              <a:t>Compliance</a:t>
            </a:r>
          </a:p>
        </p:txBody>
      </p:sp>
    </p:spTree>
    <p:extLst>
      <p:ext uri="{BB962C8B-B14F-4D97-AF65-F5344CB8AC3E}">
        <p14:creationId xmlns:p14="http://schemas.microsoft.com/office/powerpoint/2010/main" val="366015437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Text Placeholder 2"/>
          <p:cNvSpPr>
            <a:spLocks noGrp="1"/>
          </p:cNvSpPr>
          <p:nvPr>
            <p:ph type="body" sz="quarter" idx="16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indent="0" algn="ctr">
              <a:buNone/>
            </a:pPr>
            <a:r>
              <a:rPr lang="en-GB" altLang="en-US" dirty="0">
                <a:ea typeface="ヒラギノ角ゴ Pro W3" pitchFamily="44" charset="-128"/>
              </a:rPr>
              <a:t>In summary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7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GB" altLang="en-US" sz="2400" dirty="0">
                <a:ea typeface="ヒラギノ角ゴ Pro W3" pitchFamily="44" charset="-128"/>
              </a:rPr>
              <a:t>Microservices doesn’t mean you have to do everything differently, only improve what you are doing already.</a:t>
            </a:r>
          </a:p>
        </p:txBody>
      </p:sp>
    </p:spTree>
    <p:extLst>
      <p:ext uri="{BB962C8B-B14F-4D97-AF65-F5344CB8AC3E}">
        <p14:creationId xmlns:p14="http://schemas.microsoft.com/office/powerpoint/2010/main" val="232661008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Text Placeholder 2"/>
          <p:cNvSpPr>
            <a:spLocks noGrp="1"/>
          </p:cNvSpPr>
          <p:nvPr>
            <p:ph type="body" sz="quarter" idx="16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indent="0" algn="ctr">
              <a:buNone/>
            </a:pPr>
            <a:r>
              <a:rPr lang="en-GB" altLang="en-US" dirty="0">
                <a:ea typeface="ヒラギノ角ゴ Pro W3" pitchFamily="44" charset="-128"/>
              </a:rPr>
              <a:t>In summary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7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GB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ea typeface="ヒラギノ角ゴ Pro W3" pitchFamily="44" charset="-128"/>
              </a:rPr>
              <a:t>Microservices doesn’t mean you have to do everything differently, only improve what you are doing already.</a:t>
            </a:r>
          </a:p>
          <a:p>
            <a:r>
              <a:rPr lang="en-GB" altLang="en-US" sz="2400" dirty="0">
                <a:ea typeface="ヒラギノ角ゴ Pro W3" pitchFamily="44" charset="-128"/>
              </a:rPr>
              <a:t>Introduce the Best Practices which make sense for you.</a:t>
            </a:r>
          </a:p>
        </p:txBody>
      </p:sp>
    </p:spTree>
    <p:extLst>
      <p:ext uri="{BB962C8B-B14F-4D97-AF65-F5344CB8AC3E}">
        <p14:creationId xmlns:p14="http://schemas.microsoft.com/office/powerpoint/2010/main" val="162320487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Text Placeholder 2"/>
          <p:cNvSpPr>
            <a:spLocks noGrp="1"/>
          </p:cNvSpPr>
          <p:nvPr>
            <p:ph type="body" sz="quarter" idx="16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indent="0" algn="ctr">
              <a:buNone/>
            </a:pPr>
            <a:r>
              <a:rPr lang="en-GB" altLang="en-US" dirty="0">
                <a:ea typeface="ヒラギノ角ゴ Pro W3" pitchFamily="44" charset="-128"/>
              </a:rPr>
              <a:t>In summary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7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GB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ea typeface="ヒラギノ角ゴ Pro W3" pitchFamily="44" charset="-128"/>
              </a:rPr>
              <a:t>Microservices doesn’t mean you have to do everything differently, only improve what you are doing already.</a:t>
            </a:r>
          </a:p>
          <a:p>
            <a:r>
              <a:rPr lang="en-GB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ea typeface="ヒラギノ角ゴ Pro W3" pitchFamily="44" charset="-128"/>
              </a:rPr>
              <a:t>Introduce the Best Practices which make sense for you.</a:t>
            </a:r>
          </a:p>
          <a:p>
            <a:r>
              <a:rPr lang="en-GB" altLang="en-US" sz="2400" dirty="0">
                <a:ea typeface="ヒラギノ角ゴ Pro W3" pitchFamily="44" charset="-128"/>
              </a:rPr>
              <a:t>You will have some Best Practices already.</a:t>
            </a:r>
          </a:p>
        </p:txBody>
      </p:sp>
    </p:spTree>
    <p:extLst>
      <p:ext uri="{BB962C8B-B14F-4D97-AF65-F5344CB8AC3E}">
        <p14:creationId xmlns:p14="http://schemas.microsoft.com/office/powerpoint/2010/main" val="14049243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c1.staticflickr.com/9/8310/8021910227_25c61dcaae_b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56" y="0"/>
            <a:ext cx="9147656" cy="6860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444208" y="6165304"/>
            <a:ext cx="25922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</a:rPr>
              <a:t>128 KB RAM</a:t>
            </a:r>
          </a:p>
        </p:txBody>
      </p:sp>
    </p:spTree>
    <p:extLst>
      <p:ext uri="{BB962C8B-B14F-4D97-AF65-F5344CB8AC3E}">
        <p14:creationId xmlns:p14="http://schemas.microsoft.com/office/powerpoint/2010/main" val="369091029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Text Placeholder 2"/>
          <p:cNvSpPr>
            <a:spLocks noGrp="1"/>
          </p:cNvSpPr>
          <p:nvPr>
            <p:ph type="body" sz="quarter" idx="16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indent="0" algn="ctr">
              <a:buNone/>
            </a:pPr>
            <a:r>
              <a:rPr lang="en-GB" altLang="en-US" dirty="0">
                <a:ea typeface="ヒラギノ角ゴ Pro W3" pitchFamily="44" charset="-128"/>
              </a:rPr>
              <a:t>In summary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7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GB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ea typeface="ヒラギノ角ゴ Pro W3" pitchFamily="44" charset="-128"/>
              </a:rPr>
              <a:t>Microservices doesn’t mean you have to do everything differently, only improve what you are doing already.</a:t>
            </a:r>
          </a:p>
          <a:p>
            <a:r>
              <a:rPr lang="en-GB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ea typeface="ヒラギノ角ゴ Pro W3" pitchFamily="44" charset="-128"/>
              </a:rPr>
              <a:t>Introduce the Best Practices which make sense for you.</a:t>
            </a:r>
          </a:p>
          <a:p>
            <a:r>
              <a:rPr lang="en-GB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ea typeface="ヒラギノ角ゴ Pro W3" pitchFamily="44" charset="-128"/>
              </a:rPr>
              <a:t>You will have some Best Practices already.</a:t>
            </a:r>
          </a:p>
          <a:p>
            <a:r>
              <a:rPr lang="en-GB" altLang="en-US" sz="2400" dirty="0">
                <a:ea typeface="ヒラギノ角ゴ Pro W3" pitchFamily="44" charset="-128"/>
              </a:rPr>
              <a:t>Trading Systems are distributed systems, even on one machine.</a:t>
            </a:r>
          </a:p>
        </p:txBody>
      </p:sp>
    </p:spTree>
    <p:extLst>
      <p:ext uri="{BB962C8B-B14F-4D97-AF65-F5344CB8AC3E}">
        <p14:creationId xmlns:p14="http://schemas.microsoft.com/office/powerpoint/2010/main" val="160685271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Text Placeholder 2"/>
          <p:cNvSpPr>
            <a:spLocks noGrp="1"/>
          </p:cNvSpPr>
          <p:nvPr>
            <p:ph type="body" sz="quarter" idx="16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indent="0" algn="ctr">
              <a:buNone/>
            </a:pPr>
            <a:r>
              <a:rPr lang="en-GB" altLang="en-US" dirty="0">
                <a:ea typeface="ヒラギノ角ゴ Pro W3" pitchFamily="44" charset="-128"/>
              </a:rPr>
              <a:t>In summary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7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GB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ea typeface="ヒラギノ角ゴ Pro W3" pitchFamily="44" charset="-128"/>
              </a:rPr>
              <a:t>Microservices doesn’t mean you have to do everything differently, only improve what you are doing already.</a:t>
            </a:r>
          </a:p>
          <a:p>
            <a:r>
              <a:rPr lang="en-GB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ea typeface="ヒラギノ角ゴ Pro W3" pitchFamily="44" charset="-128"/>
              </a:rPr>
              <a:t>Introduce the Best Practices which make sense for you.</a:t>
            </a:r>
          </a:p>
          <a:p>
            <a:r>
              <a:rPr lang="en-GB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ea typeface="ヒラギノ角ゴ Pro W3" pitchFamily="44" charset="-128"/>
              </a:rPr>
              <a:t>You will have some Best Practices already.</a:t>
            </a:r>
          </a:p>
          <a:p>
            <a:r>
              <a:rPr lang="en-GB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ea typeface="ヒラギノ角ゴ Pro W3" pitchFamily="44" charset="-128"/>
              </a:rPr>
              <a:t>Trading Systems are distributed systems, even if on one machine.</a:t>
            </a:r>
          </a:p>
          <a:p>
            <a:r>
              <a:rPr lang="en-GB" altLang="en-US" sz="2400" dirty="0">
                <a:ea typeface="ヒラギノ角ゴ Pro W3" pitchFamily="44" charset="-128"/>
              </a:rPr>
              <a:t>Lambda Architecture is simple, so use it as much as possible.</a:t>
            </a:r>
          </a:p>
        </p:txBody>
      </p:sp>
    </p:spTree>
    <p:extLst>
      <p:ext uri="{BB962C8B-B14F-4D97-AF65-F5344CB8AC3E}">
        <p14:creationId xmlns:p14="http://schemas.microsoft.com/office/powerpoint/2010/main" val="19752012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Text Placeholder 2"/>
          <p:cNvSpPr>
            <a:spLocks noGrp="1"/>
          </p:cNvSpPr>
          <p:nvPr>
            <p:ph type="body" sz="quarter" idx="4294967295"/>
          </p:nvPr>
        </p:nvSpPr>
        <p:spPr bwMode="auto">
          <a:xfrm>
            <a:off x="304800" y="1124744"/>
            <a:ext cx="8515672" cy="905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indent="0" algn="ctr">
              <a:buNone/>
            </a:pPr>
            <a:r>
              <a:rPr lang="en-GB" altLang="en-US" dirty="0">
                <a:ea typeface="ヒラギノ角ゴ Pro W3" pitchFamily="44" charset="-128"/>
              </a:rPr>
              <a:t>Where can I try this out?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4294967295"/>
          </p:nvPr>
        </p:nvSpPr>
        <p:spPr bwMode="auto">
          <a:xfrm>
            <a:off x="327592" y="1880835"/>
            <a:ext cx="8816408" cy="2232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indent="0">
              <a:buNone/>
            </a:pPr>
            <a:r>
              <a:rPr lang="en-GB" altLang="en-US" sz="2400" dirty="0">
                <a:ea typeface="ヒラギノ角ゴ Pro W3" pitchFamily="44" charset="-128"/>
              </a:rPr>
              <a:t>Low Latency Microservices examples</a:t>
            </a:r>
          </a:p>
          <a:p>
            <a:pPr marL="0" indent="0">
              <a:buNone/>
            </a:pPr>
            <a:r>
              <a:rPr lang="en-GB" altLang="en-US" sz="2400" dirty="0">
                <a:ea typeface="ヒラギノ角ゴ Pro W3" pitchFamily="44" charset="-128"/>
                <a:hlinkClick r:id="rId2"/>
              </a:rPr>
              <a:t>https://github.com/Vanilla-Java/Microservices</a:t>
            </a:r>
            <a:endParaRPr lang="en-GB" altLang="en-US" sz="2400" dirty="0">
              <a:ea typeface="ヒラギノ角ゴ Pro W3" pitchFamily="44" charset="-128"/>
            </a:endParaRPr>
          </a:p>
          <a:p>
            <a:pPr marL="0" indent="0">
              <a:buNone/>
            </a:pPr>
            <a:endParaRPr lang="en-GB" altLang="en-US" sz="2400" dirty="0">
              <a:ea typeface="ヒラギノ角ゴ Pro W3" pitchFamily="44" charset="-128"/>
            </a:endParaRPr>
          </a:p>
          <a:p>
            <a:pPr marL="0" indent="0">
              <a:buNone/>
            </a:pPr>
            <a:r>
              <a:rPr lang="en-GB" altLang="en-US" sz="2400" dirty="0">
                <a:ea typeface="ヒラギノ角ゴ Pro W3" pitchFamily="44" charset="-128"/>
              </a:rPr>
              <a:t>The OSS Chronicle products are available</a:t>
            </a:r>
          </a:p>
          <a:p>
            <a:pPr marL="0" indent="0">
              <a:buNone/>
            </a:pPr>
            <a:r>
              <a:rPr lang="en-GB" altLang="en-US" sz="2400" dirty="0">
                <a:ea typeface="ヒラギノ角ゴ Pro W3" pitchFamily="44" charset="-128"/>
                <a:hlinkClick r:id="rId3"/>
              </a:rPr>
              <a:t>https://github.com/OpenHFT/</a:t>
            </a:r>
            <a:endParaRPr lang="en-GB" altLang="en-US" sz="2400" dirty="0">
              <a:ea typeface="ヒラギノ角ゴ Pro W3" pitchFamily="44" charset="-128"/>
            </a:endParaRPr>
          </a:p>
          <a:p>
            <a:pPr marL="0" indent="0">
              <a:buNone/>
            </a:pPr>
            <a:endParaRPr lang="en-GB" altLang="en-US" sz="2400" dirty="0">
              <a:ea typeface="ヒラギノ角ゴ Pro W3" pitchFamily="44" charset="-128"/>
            </a:endParaRPr>
          </a:p>
          <a:p>
            <a:pPr marL="0" indent="0">
              <a:buNone/>
            </a:pPr>
            <a:endParaRPr lang="en-GB" altLang="en-US" sz="2400" dirty="0">
              <a:ea typeface="ヒラギノ角ゴ Pro W3" pitchFamily="4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3420848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Text Placeholder 2"/>
          <p:cNvSpPr>
            <a:spLocks noGrp="1"/>
          </p:cNvSpPr>
          <p:nvPr>
            <p:ph type="body" sz="quarter" idx="4294967295"/>
          </p:nvPr>
        </p:nvSpPr>
        <p:spPr bwMode="auto">
          <a:xfrm>
            <a:off x="304800" y="1371599"/>
            <a:ext cx="8515672" cy="905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indent="0" algn="ctr">
              <a:buNone/>
            </a:pPr>
            <a:r>
              <a:rPr lang="en-GB" altLang="en-US" dirty="0">
                <a:ea typeface="ヒラギノ角ゴ Pro W3" pitchFamily="44" charset="-128"/>
              </a:rPr>
              <a:t>Q &amp; A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4294967295"/>
          </p:nvPr>
        </p:nvSpPr>
        <p:spPr bwMode="auto">
          <a:xfrm>
            <a:off x="457200" y="2420888"/>
            <a:ext cx="8363272" cy="4124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indent="0" algn="ctr">
              <a:spcBef>
                <a:spcPts val="1200"/>
              </a:spcBef>
              <a:buNone/>
            </a:pPr>
            <a:r>
              <a:rPr lang="en-GB" altLang="en-US" sz="2400" dirty="0">
                <a:ea typeface="ヒラギノ角ゴ Pro W3" pitchFamily="44" charset="-128"/>
                <a:cs typeface="Courier New" panose="02070309020205020404" pitchFamily="49" charset="0"/>
              </a:rPr>
              <a:t>Blog: </a:t>
            </a:r>
            <a:r>
              <a:rPr lang="en-GB" altLang="en-US" sz="2400" dirty="0">
                <a:ea typeface="ヒラギノ角ゴ Pro W3" pitchFamily="44" charset="-128"/>
                <a:cs typeface="Courier New" panose="02070309020205020404" pitchFamily="49" charset="0"/>
                <a:hlinkClick r:id="rId2"/>
              </a:rPr>
              <a:t>http://vanilla-java.github.io/</a:t>
            </a:r>
            <a:endParaRPr lang="en-GB" altLang="en-US" sz="2400" dirty="0">
              <a:ea typeface="ヒラギノ角ゴ Pro W3" pitchFamily="44" charset="-128"/>
              <a:cs typeface="Courier New" panose="02070309020205020404" pitchFamily="49" charset="0"/>
            </a:endParaRPr>
          </a:p>
          <a:p>
            <a:pPr marL="0" indent="0" algn="ctr">
              <a:spcBef>
                <a:spcPts val="1200"/>
              </a:spcBef>
              <a:buNone/>
            </a:pPr>
            <a:r>
              <a:rPr lang="en-GB" altLang="en-US" sz="2400" dirty="0">
                <a:ea typeface="ヒラギノ角ゴ Pro W3" pitchFamily="44" charset="-128"/>
                <a:cs typeface="Courier New" panose="02070309020205020404" pitchFamily="49" charset="0"/>
                <a:hlinkClick r:id="rId3"/>
              </a:rPr>
              <a:t>http://chronicle.software</a:t>
            </a:r>
            <a:endParaRPr lang="en-GB" altLang="en-US" sz="2400" dirty="0">
              <a:ea typeface="ヒラギノ角ゴ Pro W3" pitchFamily="44" charset="-128"/>
              <a:cs typeface="Courier New" panose="02070309020205020404" pitchFamily="49" charset="0"/>
            </a:endParaRPr>
          </a:p>
          <a:p>
            <a:pPr marL="0" indent="0" algn="ctr">
              <a:spcBef>
                <a:spcPts val="1200"/>
              </a:spcBef>
              <a:buNone/>
            </a:pPr>
            <a:r>
              <a:rPr lang="en-GB" altLang="en-US" sz="2400" dirty="0">
                <a:ea typeface="ヒラギノ角ゴ Pro W3" pitchFamily="44" charset="-128"/>
                <a:cs typeface="Courier New" panose="02070309020205020404" pitchFamily="49" charset="0"/>
              </a:rPr>
              <a:t>@</a:t>
            </a:r>
            <a:r>
              <a:rPr lang="en-GB" altLang="en-US" sz="2400" dirty="0" err="1">
                <a:ea typeface="ヒラギノ角ゴ Pro W3" pitchFamily="44" charset="-128"/>
                <a:cs typeface="Courier New" panose="02070309020205020404" pitchFamily="49" charset="0"/>
              </a:rPr>
              <a:t>ChronicleUG</a:t>
            </a:r>
            <a:endParaRPr lang="en-GB" altLang="en-US" sz="2400" dirty="0">
              <a:ea typeface="ヒラギノ角ゴ Pro W3" pitchFamily="44" charset="-128"/>
              <a:cs typeface="Courier New" panose="02070309020205020404" pitchFamily="49" charset="0"/>
            </a:endParaRPr>
          </a:p>
          <a:p>
            <a:pPr marL="0" indent="0" algn="ctr">
              <a:spcBef>
                <a:spcPts val="1200"/>
              </a:spcBef>
              <a:buNone/>
            </a:pPr>
            <a:r>
              <a:rPr lang="en-GB" altLang="en-US" sz="2400" dirty="0" err="1">
                <a:ea typeface="ヒラギノ角ゴ Pro W3" pitchFamily="44" charset="-128"/>
                <a:cs typeface="Courier New" panose="02070309020205020404" pitchFamily="49" charset="0"/>
                <a:hlinkClick r:id="rId4"/>
              </a:rPr>
              <a:t>sales@chronicle.software</a:t>
            </a:r>
            <a:endParaRPr lang="en-GB" altLang="en-US" sz="2400" dirty="0">
              <a:ea typeface="ヒラギノ角ゴ Pro W3" pitchFamily="44" charset="-128"/>
              <a:cs typeface="Courier New" panose="02070309020205020404" pitchFamily="49" charset="0"/>
            </a:endParaRPr>
          </a:p>
          <a:p>
            <a:pPr marL="0" indent="0" algn="ctr">
              <a:spcBef>
                <a:spcPts val="1200"/>
              </a:spcBef>
              <a:buNone/>
            </a:pPr>
            <a:r>
              <a:rPr lang="en-GB" altLang="en-US" sz="2400" dirty="0">
                <a:ea typeface="ヒラギノ角ゴ Pro W3" pitchFamily="44" charset="-128"/>
                <a:cs typeface="Courier New" panose="02070309020205020404" pitchFamily="49" charset="0"/>
                <a:hlinkClick r:id="rId5"/>
              </a:rPr>
              <a:t>https://groups.google.com/forum/#!forum/java-chronicle</a:t>
            </a:r>
            <a:endParaRPr lang="en-GB" altLang="en-US" sz="2400" dirty="0">
              <a:ea typeface="ヒラギノ角ゴ Pro W3" pitchFamily="44" charset="-128"/>
              <a:cs typeface="Courier New" panose="02070309020205020404" pitchFamily="49" charset="0"/>
            </a:endParaRPr>
          </a:p>
          <a:p>
            <a:pPr marL="0" indent="0" algn="ctr">
              <a:spcBef>
                <a:spcPts val="1200"/>
              </a:spcBef>
              <a:buNone/>
            </a:pPr>
            <a:endParaRPr lang="en-GB" altLang="en-US" sz="2400" dirty="0">
              <a:ea typeface="ヒラギノ角ゴ Pro W3" pitchFamily="44" charset="-128"/>
              <a:cs typeface="Courier New" panose="02070309020205020404" pitchFamily="49" charset="0"/>
            </a:endParaRPr>
          </a:p>
          <a:p>
            <a:pPr>
              <a:spcBef>
                <a:spcPts val="1200"/>
              </a:spcBef>
            </a:pPr>
            <a:endParaRPr lang="en-GB" altLang="en-US" sz="2400" dirty="0">
              <a:ea typeface="ヒラギノ角ゴ Pro W3" pitchFamily="44" charset="-128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52977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Text Placeholder 2"/>
          <p:cNvSpPr>
            <a:spLocks noGrp="1"/>
          </p:cNvSpPr>
          <p:nvPr>
            <p:ph type="body" sz="quarter" idx="16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indent="0" algn="ctr">
              <a:buNone/>
            </a:pPr>
            <a:r>
              <a:rPr lang="en-GB" altLang="en-US" dirty="0">
                <a:solidFill>
                  <a:schemeClr val="tx1"/>
                </a:solidFill>
                <a:ea typeface="ヒラギノ角ゴ Pro W3" pitchFamily="44" charset="-128"/>
              </a:rPr>
              <a:t>Where do Microservices come from?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7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indent="0" algn="ctr">
              <a:lnSpc>
                <a:spcPct val="100000"/>
              </a:lnSpc>
              <a:buNone/>
            </a:pPr>
            <a:endParaRPr lang="en-GB" altLang="en-US" sz="3200" dirty="0">
              <a:solidFill>
                <a:schemeClr val="tx1"/>
              </a:solidFill>
              <a:ea typeface="ヒラギノ角ゴ Pro W3" pitchFamily="44" charset="-128"/>
            </a:endParaRPr>
          </a:p>
          <a:p>
            <a:pPr algn="ctr">
              <a:lnSpc>
                <a:spcPct val="100000"/>
              </a:lnSpc>
            </a:pPr>
            <a:endParaRPr lang="en-GB" altLang="en-US" dirty="0">
              <a:solidFill>
                <a:schemeClr val="tx1"/>
              </a:solidFill>
              <a:ea typeface="ヒラギノ角ゴ Pro W3" pitchFamily="44" charset="-128"/>
            </a:endParaRPr>
          </a:p>
          <a:p>
            <a:pPr algn="ctr">
              <a:lnSpc>
                <a:spcPct val="100000"/>
              </a:lnSpc>
            </a:pPr>
            <a:r>
              <a:rPr lang="en-GB" altLang="en-US" sz="3200" dirty="0">
                <a:solidFill>
                  <a:schemeClr val="tx1"/>
                </a:solidFill>
                <a:ea typeface="ヒラギノ角ゴ Pro W3" pitchFamily="44" charset="-128"/>
              </a:rPr>
              <a:t>UNIX Principle.</a:t>
            </a:r>
          </a:p>
          <a:p>
            <a:pPr algn="ctr">
              <a:lnSpc>
                <a:spcPct val="100000"/>
              </a:lnSpc>
            </a:pPr>
            <a:r>
              <a:rPr lang="en-GB" altLang="en-US" sz="3200" dirty="0">
                <a:solidFill>
                  <a:schemeClr val="tx1"/>
                </a:solidFill>
                <a:ea typeface="ヒラギノ角ゴ Pro W3" pitchFamily="44" charset="-128"/>
              </a:rPr>
              <a:t>Staged Event Driven Architecture.</a:t>
            </a:r>
          </a:p>
          <a:p>
            <a:pPr algn="ctr">
              <a:lnSpc>
                <a:spcPct val="100000"/>
              </a:lnSpc>
            </a:pPr>
            <a:r>
              <a:rPr lang="en-GB" altLang="en-US" sz="3200" dirty="0">
                <a:solidFill>
                  <a:schemeClr val="tx1"/>
                </a:solidFill>
                <a:ea typeface="ヒラギノ角ゴ Pro W3" pitchFamily="44" charset="-128"/>
              </a:rPr>
              <a:t>Service Orientated Architecture.</a:t>
            </a:r>
          </a:p>
          <a:p>
            <a:pPr algn="ctr">
              <a:lnSpc>
                <a:spcPct val="100000"/>
              </a:lnSpc>
            </a:pPr>
            <a:r>
              <a:rPr lang="en-GB" altLang="en-US" sz="3200" dirty="0">
                <a:solidFill>
                  <a:schemeClr val="tx1"/>
                </a:solidFill>
                <a:ea typeface="ヒラギノ角ゴ Pro W3" pitchFamily="44" charset="-128"/>
              </a:rPr>
              <a:t>Lambda Architecture.</a:t>
            </a:r>
          </a:p>
          <a:p>
            <a:pPr algn="ctr">
              <a:lnSpc>
                <a:spcPct val="100000"/>
              </a:lnSpc>
            </a:pPr>
            <a:r>
              <a:rPr lang="en-GB" altLang="en-US" sz="3200" dirty="0">
                <a:solidFill>
                  <a:schemeClr val="tx1"/>
                </a:solidFill>
                <a:ea typeface="ヒラギノ角ゴ Pro W3" pitchFamily="44" charset="-128"/>
              </a:rPr>
              <a:t>Reactive Streams.</a:t>
            </a:r>
          </a:p>
        </p:txBody>
      </p:sp>
    </p:spTree>
    <p:extLst>
      <p:ext uri="{BB962C8B-B14F-4D97-AF65-F5344CB8AC3E}">
        <p14:creationId xmlns:p14="http://schemas.microsoft.com/office/powerpoint/2010/main" val="5002054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Text Placeholder 2"/>
          <p:cNvSpPr>
            <a:spLocks noGrp="1"/>
          </p:cNvSpPr>
          <p:nvPr>
            <p:ph type="body" sz="quarter" idx="16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indent="0" algn="ctr">
              <a:buNone/>
            </a:pPr>
            <a:r>
              <a:rPr lang="en-GB" altLang="en-US" dirty="0">
                <a:ea typeface="ヒラギノ角ゴ Pro W3" pitchFamily="44" charset="-128"/>
              </a:rPr>
              <a:t>Where do Microservices come from?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7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/>
            <a:endParaRPr lang="en-GB" altLang="en-US" sz="3600" dirty="0">
              <a:solidFill>
                <a:schemeClr val="tx1"/>
              </a:solidFill>
              <a:ea typeface="ヒラギノ角ゴ Pro W3" pitchFamily="44" charset="-128"/>
            </a:endParaRPr>
          </a:p>
          <a:p>
            <a:pPr algn="ctr"/>
            <a:endParaRPr lang="en-GB" altLang="en-US" sz="3600" dirty="0">
              <a:solidFill>
                <a:schemeClr val="tx1"/>
              </a:solidFill>
              <a:ea typeface="ヒラギノ角ゴ Pro W3" pitchFamily="44" charset="-128"/>
            </a:endParaRPr>
          </a:p>
          <a:p>
            <a:pPr algn="ctr"/>
            <a:r>
              <a:rPr lang="en-GB" altLang="en-US" sz="3600" dirty="0">
                <a:solidFill>
                  <a:schemeClr val="tx1"/>
                </a:solidFill>
                <a:ea typeface="ヒラギノ角ゴ Pro W3" pitchFamily="44" charset="-128"/>
              </a:rPr>
              <a:t>Used in building Web applications.</a:t>
            </a:r>
          </a:p>
          <a:p>
            <a:pPr algn="ctr">
              <a:lnSpc>
                <a:spcPct val="100000"/>
              </a:lnSpc>
            </a:pPr>
            <a:r>
              <a:rPr lang="en-GB" altLang="en-US" sz="3600" dirty="0">
                <a:solidFill>
                  <a:schemeClr val="tx1"/>
                </a:solidFill>
                <a:ea typeface="ヒラギノ角ゴ Pro W3" pitchFamily="44" charset="-128"/>
              </a:rPr>
              <a:t> “Micro-Web-Services”</a:t>
            </a:r>
          </a:p>
          <a:p>
            <a:pPr algn="ctr"/>
            <a:endParaRPr lang="en-GB" altLang="en-US" sz="3600" dirty="0">
              <a:ea typeface="ヒラギノ角ゴ Pro W3" pitchFamily="4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136157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Text Placeholder 2"/>
          <p:cNvSpPr>
            <a:spLocks noGrp="1"/>
          </p:cNvSpPr>
          <p:nvPr>
            <p:ph type="body" sz="quarter" idx="16"/>
          </p:nvPr>
        </p:nvSpPr>
        <p:spPr bwMode="auto">
          <a:xfrm>
            <a:off x="-12575" y="4362005"/>
            <a:ext cx="8443664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indent="0" algn="ctr">
              <a:buNone/>
            </a:pPr>
            <a:endParaRPr lang="en-US" altLang="en-US" sz="2400" dirty="0">
              <a:ea typeface="ヒラギノ角ゴ Pro W3" pitchFamily="44" charset="-128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2050" name="Picture 2" descr="https://jnnlmn.files.wordpress.com/2013/06/20130603-11551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2007" y="0"/>
            <a:ext cx="9216008" cy="6912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79512" y="229670"/>
            <a:ext cx="39604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</a:rPr>
              <a:t>24 fps, ~1 per 40 </a:t>
            </a:r>
            <a:r>
              <a:rPr lang="en-GB" sz="3200" dirty="0" err="1">
                <a:solidFill>
                  <a:schemeClr val="bg1"/>
                </a:solidFill>
              </a:rPr>
              <a:t>ms</a:t>
            </a:r>
            <a:endParaRPr lang="en-GB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38491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Text Placeholder 2"/>
          <p:cNvSpPr>
            <a:spLocks noGrp="1"/>
          </p:cNvSpPr>
          <p:nvPr>
            <p:ph type="body" sz="quarter" idx="16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indent="0" algn="ctr">
              <a:buNone/>
            </a:pPr>
            <a:r>
              <a:rPr lang="en-US" altLang="en-US" dirty="0">
                <a:solidFill>
                  <a:schemeClr val="tx1"/>
                </a:solidFill>
                <a:ea typeface="ヒラギノ角ゴ Pro W3" pitchFamily="44" charset="-128"/>
              </a:rPr>
              <a:t>The web is DOOM</a:t>
            </a:r>
          </a:p>
        </p:txBody>
      </p:sp>
      <p:pic>
        <p:nvPicPr>
          <p:cNvPr id="2052" name="Picture 4" descr="web page size revisited revise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06" y="1484784"/>
            <a:ext cx="7816234" cy="4968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716206" y="6381328"/>
            <a:ext cx="788824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https://mobiforge.com/research-analysis/the-web-is-doom</a:t>
            </a:r>
          </a:p>
        </p:txBody>
      </p:sp>
    </p:spTree>
    <p:extLst>
      <p:ext uri="{BB962C8B-B14F-4D97-AF65-F5344CB8AC3E}">
        <p14:creationId xmlns:p14="http://schemas.microsoft.com/office/powerpoint/2010/main" val="2451274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1" id="{D6CFD48C-479E-4B45-B714-5516F3675080}" vid="{F839F710-59C0-43DB-8921-02CBCAEEF1B3}"/>
    </a:ext>
  </a:extLst>
</a:theme>
</file>

<file path=ppt/theme/theme2.xml><?xml version="1.0" encoding="utf-8"?>
<a:theme xmlns:a="http://schemas.openxmlformats.org/drawingml/2006/main" name="4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1" id="{D6CFD48C-479E-4B45-B714-5516F3675080}" vid="{1AF51B59-F9AE-45D6-827C-584D008A87F5}"/>
    </a:ext>
  </a:extLst>
</a:theme>
</file>

<file path=ppt/theme/theme3.xml><?xml version="1.0" encoding="utf-8"?>
<a:theme xmlns:a="http://schemas.openxmlformats.org/drawingml/2006/main" name="5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1" id="{D6CFD48C-479E-4B45-B714-5516F3675080}" vid="{1AF51B59-F9AE-45D6-827C-584D008A87F5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CHRONICLE_MASTER_TEMPLATE</Template>
  <TotalTime>28509</TotalTime>
  <Words>1502</Words>
  <Application>Microsoft Office PowerPoint</Application>
  <PresentationFormat>On-screen Show (4:3)</PresentationFormat>
  <Paragraphs>315</Paragraphs>
  <Slides>53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53</vt:i4>
      </vt:variant>
    </vt:vector>
  </HeadingPairs>
  <TitlesOfParts>
    <vt:vector size="56" baseType="lpstr">
      <vt:lpstr>Office Theme</vt:lpstr>
      <vt:lpstr>4_Office Theme</vt:lpstr>
      <vt:lpstr>5_Office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DEECD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peter</dc:creator>
  <cp:lastModifiedBy>Peter Lawrey</cp:lastModifiedBy>
  <cp:revision>186</cp:revision>
  <dcterms:created xsi:type="dcterms:W3CDTF">2015-04-27T09:37:26Z</dcterms:created>
  <dcterms:modified xsi:type="dcterms:W3CDTF">2016-09-16T14:28:18Z</dcterms:modified>
</cp:coreProperties>
</file>